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276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8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138684" y="135635"/>
            <a:ext cx="11915140" cy="6586855"/>
          </a:xfrm>
          <a:custGeom>
            <a:avLst/>
            <a:gdLst/>
            <a:ahLst/>
            <a:cxnLst/>
            <a:rect l="l" t="t" r="r" b="b"/>
            <a:pathLst>
              <a:path w="11915140" h="6586855">
                <a:moveTo>
                  <a:pt x="0" y="6586728"/>
                </a:moveTo>
                <a:lnTo>
                  <a:pt x="11914632" y="6586728"/>
                </a:lnTo>
                <a:lnTo>
                  <a:pt x="11914632" y="0"/>
                </a:lnTo>
                <a:lnTo>
                  <a:pt x="0" y="0"/>
                </a:lnTo>
                <a:lnTo>
                  <a:pt x="0" y="6586728"/>
                </a:lnTo>
                <a:close/>
              </a:path>
            </a:pathLst>
          </a:custGeom>
          <a:ln w="57912">
            <a:solidFill>
              <a:srgbClr val="2E528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7" name="bg object 17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92607" y="248411"/>
            <a:ext cx="830580" cy="969264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192270" y="129997"/>
            <a:ext cx="7338059" cy="10687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800" b="1" i="0">
                <a:solidFill>
                  <a:srgbClr val="1F3863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72236" y="2509266"/>
            <a:ext cx="5408295" cy="29514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554861" y="1598803"/>
            <a:ext cx="9427845" cy="244983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05" algn="ctr">
              <a:lnSpc>
                <a:spcPts val="4900"/>
              </a:lnSpc>
              <a:spcBef>
                <a:spcPts val="95"/>
              </a:spcBef>
            </a:pPr>
            <a:r>
              <a:rPr sz="4300" b="1" spc="-340" dirty="0">
                <a:solidFill>
                  <a:srgbClr val="1F3863"/>
                </a:solidFill>
                <a:latin typeface="Arial"/>
                <a:cs typeface="Arial"/>
              </a:rPr>
              <a:t>ФОРМА</a:t>
            </a:r>
            <a:r>
              <a:rPr sz="4300" b="1" spc="-3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530" dirty="0">
                <a:solidFill>
                  <a:srgbClr val="1F3863"/>
                </a:solidFill>
                <a:latin typeface="Arial"/>
                <a:cs typeface="Arial"/>
              </a:rPr>
              <a:t>№</a:t>
            </a:r>
            <a:r>
              <a:rPr sz="4300" b="1" spc="-25" dirty="0">
                <a:solidFill>
                  <a:srgbClr val="1F3863"/>
                </a:solidFill>
                <a:latin typeface="Arial"/>
                <a:cs typeface="Arial"/>
              </a:rPr>
              <a:t> 57</a:t>
            </a:r>
            <a:endParaRPr sz="4300">
              <a:latin typeface="Arial"/>
              <a:cs typeface="Arial"/>
            </a:endParaRPr>
          </a:p>
          <a:p>
            <a:pPr marL="12700" marR="5080" algn="ctr">
              <a:lnSpc>
                <a:spcPts val="4640"/>
              </a:lnSpc>
              <a:spcBef>
                <a:spcPts val="330"/>
              </a:spcBef>
            </a:pPr>
            <a:r>
              <a:rPr sz="4300" b="1" spc="-215" dirty="0">
                <a:solidFill>
                  <a:srgbClr val="1F3863"/>
                </a:solidFill>
                <a:latin typeface="Arial"/>
                <a:cs typeface="Arial"/>
              </a:rPr>
              <a:t>«Сведения</a:t>
            </a:r>
            <a:r>
              <a:rPr sz="4300" b="1" spc="-3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290" dirty="0">
                <a:solidFill>
                  <a:srgbClr val="1F3863"/>
                </a:solidFill>
                <a:latin typeface="Arial"/>
                <a:cs typeface="Arial"/>
              </a:rPr>
              <a:t>о</a:t>
            </a:r>
            <a:r>
              <a:rPr sz="4300" b="1" spc="-3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204" dirty="0">
                <a:solidFill>
                  <a:srgbClr val="1F3863"/>
                </a:solidFill>
                <a:latin typeface="Arial"/>
                <a:cs typeface="Arial"/>
              </a:rPr>
              <a:t>травмах,</a:t>
            </a:r>
            <a:r>
              <a:rPr sz="4300" b="1" spc="-5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204" dirty="0">
                <a:solidFill>
                  <a:srgbClr val="1F3863"/>
                </a:solidFill>
                <a:latin typeface="Arial"/>
                <a:cs typeface="Arial"/>
              </a:rPr>
              <a:t>отравлениях</a:t>
            </a:r>
            <a:r>
              <a:rPr sz="4300" b="1" spc="-3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50" dirty="0">
                <a:solidFill>
                  <a:srgbClr val="1F3863"/>
                </a:solidFill>
                <a:latin typeface="Arial"/>
                <a:cs typeface="Arial"/>
              </a:rPr>
              <a:t>и </a:t>
            </a:r>
            <a:r>
              <a:rPr sz="4300" b="1" spc="-210" dirty="0">
                <a:solidFill>
                  <a:srgbClr val="1F3863"/>
                </a:solidFill>
                <a:latin typeface="Arial"/>
                <a:cs typeface="Arial"/>
              </a:rPr>
              <a:t>некоторых</a:t>
            </a:r>
            <a:r>
              <a:rPr sz="4300" b="1" spc="-8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155" dirty="0">
                <a:solidFill>
                  <a:srgbClr val="1F3863"/>
                </a:solidFill>
                <a:latin typeface="Arial"/>
                <a:cs typeface="Arial"/>
              </a:rPr>
              <a:t>других</a:t>
            </a:r>
            <a:r>
              <a:rPr sz="4300" b="1" spc="-8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100" dirty="0">
                <a:solidFill>
                  <a:srgbClr val="1F3863"/>
                </a:solidFill>
                <a:latin typeface="Arial"/>
                <a:cs typeface="Arial"/>
              </a:rPr>
              <a:t>последствиях </a:t>
            </a:r>
            <a:r>
              <a:rPr sz="4300" b="1" spc="-170" dirty="0">
                <a:solidFill>
                  <a:srgbClr val="1F3863"/>
                </a:solidFill>
                <a:latin typeface="Arial"/>
                <a:cs typeface="Arial"/>
              </a:rPr>
              <a:t>воздействия</a:t>
            </a:r>
            <a:r>
              <a:rPr sz="4300" b="1" spc="-9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185" dirty="0">
                <a:solidFill>
                  <a:srgbClr val="1F3863"/>
                </a:solidFill>
                <a:latin typeface="Arial"/>
                <a:cs typeface="Arial"/>
              </a:rPr>
              <a:t>внешних</a:t>
            </a:r>
            <a:r>
              <a:rPr sz="4300" b="1" spc="-9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300" b="1" spc="-35" dirty="0">
                <a:solidFill>
                  <a:srgbClr val="1F3863"/>
                </a:solidFill>
                <a:latin typeface="Arial"/>
                <a:cs typeface="Arial"/>
              </a:rPr>
              <a:t>причин»</a:t>
            </a:r>
            <a:endParaRPr sz="43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761489" y="5190871"/>
            <a:ext cx="8670290" cy="129730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800" b="1" spc="-80" dirty="0">
                <a:solidFill>
                  <a:srgbClr val="1F3863"/>
                </a:solidFill>
                <a:latin typeface="Arial"/>
                <a:cs typeface="Arial"/>
              </a:rPr>
              <a:t>Дарья</a:t>
            </a:r>
            <a:r>
              <a:rPr sz="1800" b="1" spc="-2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800" b="1" spc="-80" dirty="0">
                <a:solidFill>
                  <a:srgbClr val="1F3863"/>
                </a:solidFill>
                <a:latin typeface="Arial"/>
                <a:cs typeface="Arial"/>
              </a:rPr>
              <a:t>Игоревна</a:t>
            </a:r>
            <a:r>
              <a:rPr sz="1800" b="1" spc="-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1F3863"/>
                </a:solidFill>
                <a:latin typeface="Arial"/>
                <a:cs typeface="Arial"/>
              </a:rPr>
              <a:t>Костенко</a:t>
            </a:r>
            <a:endParaRPr sz="18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600" b="1" spc="-25" dirty="0">
                <a:solidFill>
                  <a:srgbClr val="1F3863"/>
                </a:solidFill>
                <a:latin typeface="Arial"/>
                <a:cs typeface="Arial"/>
              </a:rPr>
              <a:t>врач-</a:t>
            </a:r>
            <a:r>
              <a:rPr sz="1600" b="1" spc="-35" dirty="0">
                <a:solidFill>
                  <a:srgbClr val="1F3863"/>
                </a:solidFill>
                <a:latin typeface="Arial"/>
                <a:cs typeface="Arial"/>
              </a:rPr>
              <a:t>статистик</a:t>
            </a:r>
            <a:r>
              <a:rPr sz="1600" b="1" spc="-4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50" dirty="0">
                <a:solidFill>
                  <a:srgbClr val="1F3863"/>
                </a:solidFill>
                <a:latin typeface="Arial"/>
                <a:cs typeface="Arial"/>
              </a:rPr>
              <a:t>отдела</a:t>
            </a:r>
            <a:r>
              <a:rPr sz="1600" b="1" spc="-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60" dirty="0">
                <a:solidFill>
                  <a:srgbClr val="1F3863"/>
                </a:solidFill>
                <a:latin typeface="Arial"/>
                <a:cs typeface="Arial"/>
              </a:rPr>
              <a:t>организации</a:t>
            </a:r>
            <a:r>
              <a:rPr sz="1600" b="1" spc="-2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65" dirty="0">
                <a:solidFill>
                  <a:srgbClr val="1F3863"/>
                </a:solidFill>
                <a:latin typeface="Arial"/>
                <a:cs typeface="Arial"/>
              </a:rPr>
              <a:t>деятельности</a:t>
            </a:r>
            <a:r>
              <a:rPr sz="1600" b="1" spc="1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60" dirty="0">
                <a:solidFill>
                  <a:srgbClr val="1F3863"/>
                </a:solidFill>
                <a:latin typeface="Arial"/>
                <a:cs typeface="Arial"/>
              </a:rPr>
              <a:t>травматолого-</a:t>
            </a:r>
            <a:r>
              <a:rPr sz="1600" b="1" spc="-55" dirty="0">
                <a:solidFill>
                  <a:srgbClr val="1F3863"/>
                </a:solidFill>
                <a:latin typeface="Arial"/>
                <a:cs typeface="Arial"/>
              </a:rPr>
              <a:t>ортопедической</a:t>
            </a:r>
            <a:r>
              <a:rPr sz="1600" b="1" spc="2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1F3863"/>
                </a:solidFill>
                <a:latin typeface="Arial"/>
                <a:cs typeface="Arial"/>
              </a:rPr>
              <a:t>службы</a:t>
            </a:r>
            <a:endParaRPr sz="16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1600" b="1" spc="-110" dirty="0">
                <a:solidFill>
                  <a:srgbClr val="1F3863"/>
                </a:solidFill>
                <a:latin typeface="Arial"/>
                <a:cs typeface="Arial"/>
              </a:rPr>
              <a:t>ФГБУ</a:t>
            </a:r>
            <a:r>
              <a:rPr sz="1600" b="1" spc="-1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65" dirty="0">
                <a:solidFill>
                  <a:srgbClr val="1F3863"/>
                </a:solidFill>
                <a:latin typeface="Arial"/>
                <a:cs typeface="Arial"/>
              </a:rPr>
              <a:t>«НМИЦ</a:t>
            </a:r>
            <a:r>
              <a:rPr sz="1600" b="1" spc="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229" dirty="0">
                <a:solidFill>
                  <a:srgbClr val="1F3863"/>
                </a:solidFill>
                <a:latin typeface="Arial"/>
                <a:cs typeface="Arial"/>
              </a:rPr>
              <a:t>ТО</a:t>
            </a:r>
            <a:r>
              <a:rPr sz="1600" b="1" spc="1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120" dirty="0">
                <a:solidFill>
                  <a:srgbClr val="1F3863"/>
                </a:solidFill>
                <a:latin typeface="Arial"/>
                <a:cs typeface="Arial"/>
              </a:rPr>
              <a:t>им.</a:t>
            </a:r>
            <a:r>
              <a:rPr sz="1600" b="1" spc="-2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80" dirty="0">
                <a:solidFill>
                  <a:srgbClr val="1F3863"/>
                </a:solidFill>
                <a:latin typeface="Arial"/>
                <a:cs typeface="Arial"/>
              </a:rPr>
              <a:t>Н.Н.</a:t>
            </a:r>
            <a:r>
              <a:rPr sz="1600" b="1" spc="1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105" dirty="0">
                <a:solidFill>
                  <a:srgbClr val="1F3863"/>
                </a:solidFill>
                <a:latin typeface="Arial"/>
                <a:cs typeface="Arial"/>
              </a:rPr>
              <a:t>Приорова»</a:t>
            </a:r>
            <a:r>
              <a:rPr sz="1600" b="1" spc="2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75" dirty="0">
                <a:solidFill>
                  <a:srgbClr val="1F3863"/>
                </a:solidFill>
                <a:latin typeface="Arial"/>
                <a:cs typeface="Arial"/>
              </a:rPr>
              <a:t>Минздрава</a:t>
            </a:r>
            <a:r>
              <a:rPr sz="1600" b="1" spc="2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1F3863"/>
                </a:solidFill>
                <a:latin typeface="Arial"/>
                <a:cs typeface="Arial"/>
              </a:rPr>
              <a:t>России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600">
              <a:latin typeface="Arial"/>
              <a:cs typeface="Arial"/>
            </a:endParaRPr>
          </a:p>
          <a:p>
            <a:pPr marL="349250" algn="ctr">
              <a:lnSpc>
                <a:spcPct val="100000"/>
              </a:lnSpc>
            </a:pPr>
            <a:r>
              <a:rPr sz="1800" b="1" spc="-90" dirty="0">
                <a:solidFill>
                  <a:srgbClr val="1F3863"/>
                </a:solidFill>
                <a:latin typeface="Arial"/>
                <a:cs typeface="Arial"/>
              </a:rPr>
              <a:t>Москва,</a:t>
            </a:r>
            <a:r>
              <a:rPr sz="1800" b="1" spc="-2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800" b="1" spc="-50" dirty="0">
                <a:solidFill>
                  <a:srgbClr val="1F3863"/>
                </a:solidFill>
                <a:latin typeface="Arial"/>
                <a:cs typeface="Arial"/>
              </a:rPr>
              <a:t>2025</a:t>
            </a:r>
            <a:r>
              <a:rPr sz="1800" b="1" spc="-3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1800" b="1" spc="-25" dirty="0">
                <a:solidFill>
                  <a:srgbClr val="1F3863"/>
                </a:solidFill>
                <a:latin typeface="Arial"/>
                <a:cs typeface="Arial"/>
              </a:rPr>
              <a:t>г.</a:t>
            </a:r>
            <a:endParaRPr sz="18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51364" y="199644"/>
            <a:ext cx="1751076" cy="69341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9562" rIns="0" bIns="0" rtlCol="0">
            <a:spAutoFit/>
          </a:bodyPr>
          <a:lstStyle/>
          <a:p>
            <a:pPr marL="588645">
              <a:lnSpc>
                <a:spcPct val="100000"/>
              </a:lnSpc>
              <a:spcBef>
                <a:spcPts val="100"/>
              </a:spcBef>
            </a:pPr>
            <a:r>
              <a:rPr spc="-135" dirty="0"/>
              <a:t>Логический</a:t>
            </a:r>
            <a:r>
              <a:rPr spc="-125" dirty="0"/>
              <a:t> </a:t>
            </a:r>
            <a:r>
              <a:rPr spc="-195" dirty="0"/>
              <a:t>контроль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413763" y="1435988"/>
            <a:ext cx="9037320" cy="121158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623570" marR="5080" indent="-611505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Calibri"/>
                <a:cs typeface="Calibri"/>
              </a:rPr>
              <a:t>Значение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строк</a:t>
            </a:r>
            <a:r>
              <a:rPr sz="2000" b="1" spc="-5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и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граф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spc="-20" dirty="0">
                <a:latin typeface="Calibri"/>
                <a:cs typeface="Calibri"/>
              </a:rPr>
              <a:t>Таблицы</a:t>
            </a:r>
            <a:r>
              <a:rPr sz="2000" b="1" spc="-5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3000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Взрослые</a:t>
            </a:r>
            <a:r>
              <a:rPr sz="2000" b="1" spc="-5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старше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трудоспособного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возраста </a:t>
            </a:r>
            <a:r>
              <a:rPr sz="2000" b="1" dirty="0">
                <a:latin typeface="Calibri"/>
                <a:cs typeface="Calibri"/>
              </a:rPr>
              <a:t>не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могут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быть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больше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значений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таблицы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2000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Взрослые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старше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18</a:t>
            </a:r>
            <a:r>
              <a:rPr sz="2000" b="1" spc="-25" dirty="0">
                <a:latin typeface="Calibri"/>
                <a:cs typeface="Calibri"/>
              </a:rPr>
              <a:t> лет</a:t>
            </a:r>
            <a:endParaRPr sz="2000">
              <a:latin typeface="Calibri"/>
              <a:cs typeface="Calibri"/>
            </a:endParaRPr>
          </a:p>
          <a:p>
            <a:pPr marR="315595" algn="ctr">
              <a:lnSpc>
                <a:spcPct val="100000"/>
              </a:lnSpc>
              <a:spcBef>
                <a:spcPts val="2370"/>
              </a:spcBef>
            </a:pPr>
            <a:r>
              <a:rPr sz="1800" b="1" dirty="0">
                <a:latin typeface="Calibri"/>
                <a:cs typeface="Calibri"/>
              </a:rPr>
              <a:t>Отравления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наркотиками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алкоголем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77113" y="2921635"/>
            <a:ext cx="3275965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dirty="0">
                <a:latin typeface="Calibri"/>
                <a:cs typeface="Calibri"/>
              </a:rPr>
              <a:t>Другие</a:t>
            </a:r>
            <a:r>
              <a:rPr sz="1600" b="1" spc="-4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внешние</a:t>
            </a:r>
            <a:r>
              <a:rPr sz="1600" b="1" spc="-6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причины</a:t>
            </a:r>
            <a:r>
              <a:rPr sz="1600" b="1" spc="-20" dirty="0">
                <a:latin typeface="Calibri"/>
                <a:cs typeface="Calibri"/>
              </a:rPr>
              <a:t> (W00-X59)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7113" y="3409315"/>
            <a:ext cx="5142230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12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строке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42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12;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42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12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строке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44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12;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44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12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сумме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45,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46,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47,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48,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49,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50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51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12;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77113" y="4628769"/>
            <a:ext cx="4613275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13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строке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62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13;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62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13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строке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63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13;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63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13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&gt;=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сумме строк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64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65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13.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013196" y="2921635"/>
            <a:ext cx="415544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latin typeface="Calibri"/>
                <a:cs typeface="Calibri"/>
              </a:rPr>
              <a:t>Преднамеренное</a:t>
            </a:r>
            <a:r>
              <a:rPr sz="1600" b="1" spc="2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самоповреждение</a:t>
            </a:r>
            <a:r>
              <a:rPr sz="1600" b="1" spc="10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(X60-X84)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6013196" y="3409315"/>
            <a:ext cx="5142865" cy="1000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15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строке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42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15;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42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15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строке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44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15;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44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15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сумме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45,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46,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47,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48,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49,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50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51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15;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013196" y="4628769"/>
            <a:ext cx="4612640" cy="7569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16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строке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62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16;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62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16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=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строке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63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16;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600" dirty="0">
                <a:latin typeface="Calibri"/>
                <a:cs typeface="Calibri"/>
              </a:rPr>
              <a:t>Строка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63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2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16</a:t>
            </a:r>
            <a:r>
              <a:rPr sz="1600" spc="-2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&gt;=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сумме строк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64</a:t>
            </a:r>
            <a:r>
              <a:rPr sz="1600" spc="-1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65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графы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16.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9562" rIns="0" bIns="0" rtlCol="0">
            <a:spAutoFit/>
          </a:bodyPr>
          <a:lstStyle/>
          <a:p>
            <a:pPr marL="271145">
              <a:lnSpc>
                <a:spcPct val="100000"/>
              </a:lnSpc>
              <a:spcBef>
                <a:spcPts val="100"/>
              </a:spcBef>
            </a:pPr>
            <a:r>
              <a:rPr spc="-215" dirty="0"/>
              <a:t>Пояснительная</a:t>
            </a:r>
            <a:r>
              <a:rPr spc="-65" dirty="0"/>
              <a:t> </a:t>
            </a:r>
            <a:r>
              <a:rPr spc="-110" dirty="0"/>
              <a:t>записка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821942" y="1803857"/>
            <a:ext cx="854583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b="1" dirty="0">
                <a:latin typeface="Calibri"/>
                <a:cs typeface="Calibri"/>
              </a:rPr>
              <a:t>К</a:t>
            </a:r>
            <a:r>
              <a:rPr sz="2800" b="1" spc="-10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сводному</a:t>
            </a:r>
            <a:r>
              <a:rPr sz="2800" b="1" spc="-7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отчету</a:t>
            </a:r>
            <a:r>
              <a:rPr sz="2800" b="1" spc="-9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прилагается</a:t>
            </a:r>
            <a:r>
              <a:rPr sz="2800" b="1" spc="-5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пояснительная</a:t>
            </a:r>
            <a:r>
              <a:rPr sz="2800" b="1" spc="-6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записка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0479" y="2513203"/>
            <a:ext cx="11334115" cy="3043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7749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В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пояснительной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записке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форме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№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57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субъекту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Российской </a:t>
            </a:r>
            <a:r>
              <a:rPr sz="1800" dirty="0">
                <a:latin typeface="Calibri"/>
                <a:cs typeface="Calibri"/>
              </a:rPr>
              <a:t>Федерации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необходимо:</a:t>
            </a:r>
            <a:endParaRPr sz="1800">
              <a:latin typeface="Calibri"/>
              <a:cs typeface="Calibri"/>
            </a:endParaRPr>
          </a:p>
          <a:p>
            <a:pPr marL="298450" indent="-285750">
              <a:lnSpc>
                <a:spcPct val="100000"/>
              </a:lnSpc>
              <a:spcBef>
                <a:spcPts val="2160"/>
              </a:spcBef>
              <a:buFont typeface="Wingdings"/>
              <a:buChar char=""/>
              <a:tabLst>
                <a:tab pos="298450" algn="l"/>
              </a:tabLst>
            </a:pPr>
            <a:r>
              <a:rPr sz="1800" dirty="0">
                <a:latin typeface="Calibri"/>
                <a:cs typeface="Calibri"/>
              </a:rPr>
              <a:t>дать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пояснение</a:t>
            </a:r>
            <a:r>
              <a:rPr sz="1800" spc="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при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наличии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отклонения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сравнении</a:t>
            </a:r>
            <a:r>
              <a:rPr sz="1800" spc="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предыдущим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годом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более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или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менее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15%</a:t>
            </a:r>
            <a:r>
              <a:rPr sz="1800" b="1" spc="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указанием</a:t>
            </a:r>
            <a:endParaRPr sz="1800">
              <a:latin typeface="Calibri"/>
              <a:cs typeface="Calibri"/>
            </a:endParaRPr>
          </a:p>
          <a:p>
            <a:pPr marL="299085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причин;</a:t>
            </a:r>
            <a:endParaRPr sz="1800">
              <a:latin typeface="Calibri"/>
              <a:cs typeface="Calibri"/>
            </a:endParaRPr>
          </a:p>
          <a:p>
            <a:pPr marL="297815" marR="5715" indent="-285750" algn="just">
              <a:lnSpc>
                <a:spcPct val="100000"/>
              </a:lnSpc>
              <a:spcBef>
                <a:spcPts val="2160"/>
              </a:spcBef>
              <a:buFont typeface="Wingdings"/>
              <a:buChar char=""/>
              <a:tabLst>
                <a:tab pos="299085" algn="l"/>
              </a:tabLst>
            </a:pPr>
            <a:r>
              <a:rPr sz="1800" dirty="0">
                <a:latin typeface="Calibri"/>
                <a:cs typeface="Calibri"/>
              </a:rPr>
              <a:t>дать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пояснение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строке</a:t>
            </a:r>
            <a:r>
              <a:rPr sz="1800" b="1" spc="4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88</a:t>
            </a:r>
            <a:r>
              <a:rPr sz="1800" b="1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«последствия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трaвм,</a:t>
            </a:r>
            <a:r>
              <a:rPr sz="1800" spc="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отрaвлений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других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последствий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внешних</a:t>
            </a:r>
            <a:r>
              <a:rPr sz="1800" spc="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причин»</a:t>
            </a:r>
            <a:r>
              <a:rPr sz="1800" spc="5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(T90-</a:t>
            </a:r>
            <a:r>
              <a:rPr sz="1800" spc="-20" dirty="0">
                <a:latin typeface="Calibri"/>
                <a:cs typeface="Calibri"/>
              </a:rPr>
              <a:t>T98) 	</a:t>
            </a:r>
            <a:r>
              <a:rPr sz="1800" b="1" dirty="0">
                <a:latin typeface="Calibri"/>
                <a:cs typeface="Calibri"/>
              </a:rPr>
              <a:t>графы</a:t>
            </a:r>
            <a:r>
              <a:rPr sz="1800" b="1" spc="19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22</a:t>
            </a:r>
            <a:r>
              <a:rPr sz="1800" b="1" spc="1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«Последствия</a:t>
            </a:r>
            <a:r>
              <a:rPr sz="1800" spc="2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воздействия</a:t>
            </a:r>
            <a:r>
              <a:rPr sz="1800" spc="1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внешних</a:t>
            </a:r>
            <a:r>
              <a:rPr sz="1800" spc="19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причин</a:t>
            </a:r>
            <a:r>
              <a:rPr sz="1800" spc="2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заболеваемости</a:t>
            </a:r>
            <a:r>
              <a:rPr sz="1800" spc="204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2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смертности»</a:t>
            </a:r>
            <a:r>
              <a:rPr sz="1800" spc="2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(Y85-</a:t>
            </a:r>
            <a:r>
              <a:rPr sz="1800" dirty="0">
                <a:latin typeface="Calibri"/>
                <a:cs typeface="Calibri"/>
              </a:rPr>
              <a:t>Y89)</a:t>
            </a:r>
            <a:r>
              <a:rPr sz="1800" spc="19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таблиц</a:t>
            </a:r>
            <a:r>
              <a:rPr sz="1800" spc="20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1000, 	</a:t>
            </a:r>
            <a:r>
              <a:rPr sz="1800" dirty="0">
                <a:latin typeface="Calibri"/>
                <a:cs typeface="Calibri"/>
              </a:rPr>
              <a:t>2000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3000,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если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значение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разреза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5700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больше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значения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разреза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5701;</a:t>
            </a:r>
            <a:endParaRPr sz="1800">
              <a:latin typeface="Calibri"/>
              <a:cs typeface="Calibri"/>
            </a:endParaRPr>
          </a:p>
          <a:p>
            <a:pPr marL="297815" marR="5080" indent="-285750" algn="just">
              <a:lnSpc>
                <a:spcPct val="100000"/>
              </a:lnSpc>
              <a:spcBef>
                <a:spcPts val="2165"/>
              </a:spcBef>
              <a:buFont typeface="Wingdings"/>
              <a:buChar char=""/>
              <a:tabLst>
                <a:tab pos="299085" algn="l"/>
              </a:tabLst>
            </a:pPr>
            <a:r>
              <a:rPr sz="1800" dirty="0">
                <a:latin typeface="Calibri"/>
                <a:cs typeface="Calibri"/>
              </a:rPr>
              <a:t>при</a:t>
            </a:r>
            <a:r>
              <a:rPr sz="1800" spc="7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заполнении</a:t>
            </a:r>
            <a:r>
              <a:rPr sz="1800" spc="70" dirty="0">
                <a:latin typeface="Calibri"/>
                <a:cs typeface="Calibri"/>
              </a:rPr>
              <a:t>  </a:t>
            </a:r>
            <a:r>
              <a:rPr sz="1800" b="1" dirty="0">
                <a:latin typeface="Calibri"/>
                <a:cs typeface="Calibri"/>
              </a:rPr>
              <a:t>графы</a:t>
            </a:r>
            <a:r>
              <a:rPr sz="1800" b="1" spc="65" dirty="0">
                <a:latin typeface="Calibri"/>
                <a:cs typeface="Calibri"/>
              </a:rPr>
              <a:t>  </a:t>
            </a:r>
            <a:r>
              <a:rPr sz="1800" b="1" dirty="0">
                <a:latin typeface="Calibri"/>
                <a:cs typeface="Calibri"/>
              </a:rPr>
              <a:t>21</a:t>
            </a:r>
            <a:r>
              <a:rPr sz="1800" b="1" spc="7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«Осложнения</a:t>
            </a:r>
            <a:r>
              <a:rPr sz="1800" spc="6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терапевтических</a:t>
            </a:r>
            <a:r>
              <a:rPr sz="1800" spc="8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65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хирургических</a:t>
            </a:r>
            <a:r>
              <a:rPr sz="1800" spc="70" dirty="0">
                <a:latin typeface="Calibri"/>
                <a:cs typeface="Calibri"/>
              </a:rPr>
              <a:t>  </a:t>
            </a:r>
            <a:r>
              <a:rPr sz="1800" dirty="0">
                <a:latin typeface="Calibri"/>
                <a:cs typeface="Calibri"/>
              </a:rPr>
              <a:t>вмешательств»</a:t>
            </a:r>
            <a:r>
              <a:rPr sz="1800" spc="65" dirty="0">
                <a:latin typeface="Calibri"/>
                <a:cs typeface="Calibri"/>
              </a:rPr>
              <a:t>  </a:t>
            </a:r>
            <a:r>
              <a:rPr sz="1800" spc="-20" dirty="0">
                <a:latin typeface="Calibri"/>
                <a:cs typeface="Calibri"/>
              </a:rPr>
              <a:t>(Y40-</a:t>
            </a:r>
            <a:r>
              <a:rPr sz="1800" dirty="0">
                <a:latin typeface="Calibri"/>
                <a:cs typeface="Calibri"/>
              </a:rPr>
              <a:t>Y84)</a:t>
            </a:r>
            <a:r>
              <a:rPr sz="1800" spc="65" dirty="0">
                <a:latin typeface="Calibri"/>
                <a:cs typeface="Calibri"/>
              </a:rPr>
              <a:t>  </a:t>
            </a:r>
            <a:r>
              <a:rPr sz="1800" spc="-20" dirty="0">
                <a:latin typeface="Calibri"/>
                <a:cs typeface="Calibri"/>
              </a:rPr>
              <a:t>дать 	</a:t>
            </a:r>
            <a:r>
              <a:rPr sz="1800" spc="-10" dirty="0">
                <a:latin typeface="Calibri"/>
                <a:cs typeface="Calibri"/>
              </a:rPr>
              <a:t>пояснение.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73095" y="2682621"/>
            <a:ext cx="6276340" cy="7569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800" b="1" spc="-265" dirty="0">
                <a:solidFill>
                  <a:srgbClr val="1F3863"/>
                </a:solidFill>
                <a:latin typeface="Arial"/>
                <a:cs typeface="Arial"/>
              </a:rPr>
              <a:t>Спасибо</a:t>
            </a:r>
            <a:r>
              <a:rPr sz="4800" b="1" spc="-70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800" b="1" dirty="0">
                <a:solidFill>
                  <a:srgbClr val="1F3863"/>
                </a:solidFill>
                <a:latin typeface="Arial"/>
                <a:cs typeface="Arial"/>
              </a:rPr>
              <a:t>за</a:t>
            </a:r>
            <a:r>
              <a:rPr sz="4800" b="1" spc="-295" dirty="0">
                <a:solidFill>
                  <a:srgbClr val="1F3863"/>
                </a:solidFill>
                <a:latin typeface="Arial"/>
                <a:cs typeface="Arial"/>
              </a:rPr>
              <a:t> </a:t>
            </a:r>
            <a:r>
              <a:rPr sz="4800" b="1" spc="-270" dirty="0">
                <a:solidFill>
                  <a:srgbClr val="1F3863"/>
                </a:solidFill>
                <a:latin typeface="Arial"/>
                <a:cs typeface="Arial"/>
              </a:rPr>
              <a:t>внимание!</a:t>
            </a:r>
            <a:endParaRPr sz="4800">
              <a:latin typeface="Arial"/>
              <a:cs typeface="Arial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151364" y="199644"/>
            <a:ext cx="1751076" cy="69341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383407" y="318642"/>
            <a:ext cx="8506460" cy="6807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4300" spc="-180" dirty="0"/>
              <a:t>Изменения</a:t>
            </a:r>
            <a:r>
              <a:rPr sz="4300" spc="-120" dirty="0"/>
              <a:t> </a:t>
            </a:r>
            <a:r>
              <a:rPr sz="4300" spc="-320" dirty="0"/>
              <a:t>в</a:t>
            </a:r>
            <a:r>
              <a:rPr sz="4300" spc="-40" dirty="0"/>
              <a:t> </a:t>
            </a:r>
            <a:r>
              <a:rPr sz="4300" spc="-155" dirty="0"/>
              <a:t>структуре</a:t>
            </a:r>
            <a:r>
              <a:rPr sz="4300" spc="-145" dirty="0"/>
              <a:t> </a:t>
            </a:r>
            <a:r>
              <a:rPr sz="4300" spc="-45" dirty="0"/>
              <a:t>57</a:t>
            </a:r>
            <a:r>
              <a:rPr sz="4300" spc="-165" dirty="0"/>
              <a:t> </a:t>
            </a:r>
            <a:r>
              <a:rPr sz="4300" spc="-515" dirty="0"/>
              <a:t>формы</a:t>
            </a:r>
            <a:endParaRPr sz="4300"/>
          </a:p>
        </p:txBody>
      </p:sp>
      <p:sp>
        <p:nvSpPr>
          <p:cNvPr id="4" name="object 4"/>
          <p:cNvSpPr txBox="1"/>
          <p:nvPr/>
        </p:nvSpPr>
        <p:spPr>
          <a:xfrm>
            <a:off x="601472" y="1439037"/>
            <a:ext cx="11239500" cy="286004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12700" marR="5080" algn="just">
              <a:lnSpc>
                <a:spcPts val="2160"/>
              </a:lnSpc>
              <a:spcBef>
                <a:spcPts val="375"/>
              </a:spcBef>
            </a:pPr>
            <a:r>
              <a:rPr sz="2000" dirty="0">
                <a:latin typeface="Calibri"/>
                <a:cs typeface="Calibri"/>
              </a:rPr>
              <a:t>Федеральная</a:t>
            </a:r>
            <a:r>
              <a:rPr sz="2000" spc="10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форма</a:t>
            </a:r>
            <a:r>
              <a:rPr sz="2000" spc="1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статистического</a:t>
            </a:r>
            <a:r>
              <a:rPr sz="2000" spc="9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наблюдения</a:t>
            </a:r>
            <a:r>
              <a:rPr sz="2000" spc="10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57</a:t>
            </a:r>
            <a:r>
              <a:rPr sz="2000" spc="10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«Сведения</a:t>
            </a:r>
            <a:r>
              <a:rPr sz="2000" spc="10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</a:t>
            </a:r>
            <a:r>
              <a:rPr sz="2000" spc="10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травмах,</a:t>
            </a:r>
            <a:r>
              <a:rPr sz="2000" spc="10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отравлениях</a:t>
            </a:r>
            <a:r>
              <a:rPr sz="2000" spc="11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10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некоторых </a:t>
            </a:r>
            <a:r>
              <a:rPr sz="2000" dirty="0">
                <a:latin typeface="Calibri"/>
                <a:cs typeface="Calibri"/>
              </a:rPr>
              <a:t>других</a:t>
            </a:r>
            <a:r>
              <a:rPr sz="2000" spc="459" dirty="0">
                <a:latin typeface="Calibri"/>
                <a:cs typeface="Calibri"/>
              </a:rPr>
              <a:t>   </a:t>
            </a:r>
            <a:r>
              <a:rPr sz="2000" dirty="0">
                <a:latin typeface="Calibri"/>
                <a:cs typeface="Calibri"/>
              </a:rPr>
              <a:t>последствиях</a:t>
            </a:r>
            <a:r>
              <a:rPr sz="2000" spc="470" dirty="0">
                <a:latin typeface="Calibri"/>
                <a:cs typeface="Calibri"/>
              </a:rPr>
              <a:t>   </a:t>
            </a:r>
            <a:r>
              <a:rPr sz="2000" dirty="0">
                <a:latin typeface="Calibri"/>
                <a:cs typeface="Calibri"/>
              </a:rPr>
              <a:t>воздействия</a:t>
            </a:r>
            <a:r>
              <a:rPr sz="2000" spc="475" dirty="0">
                <a:latin typeface="Calibri"/>
                <a:cs typeface="Calibri"/>
              </a:rPr>
              <a:t>   </a:t>
            </a:r>
            <a:r>
              <a:rPr sz="2000" dirty="0">
                <a:latin typeface="Calibri"/>
                <a:cs typeface="Calibri"/>
              </a:rPr>
              <a:t>внешних</a:t>
            </a:r>
            <a:r>
              <a:rPr sz="2000" spc="470" dirty="0">
                <a:latin typeface="Calibri"/>
                <a:cs typeface="Calibri"/>
              </a:rPr>
              <a:t>   </a:t>
            </a:r>
            <a:r>
              <a:rPr sz="2000" dirty="0">
                <a:latin typeface="Calibri"/>
                <a:cs typeface="Calibri"/>
              </a:rPr>
              <a:t>причин»</a:t>
            </a:r>
            <a:r>
              <a:rPr sz="2000" spc="465" dirty="0">
                <a:latin typeface="Calibri"/>
                <a:cs typeface="Calibri"/>
              </a:rPr>
              <a:t>   </a:t>
            </a:r>
            <a:r>
              <a:rPr sz="2000" dirty="0">
                <a:latin typeface="Calibri"/>
                <a:cs typeface="Calibri"/>
              </a:rPr>
              <a:t>утверждена</a:t>
            </a:r>
            <a:r>
              <a:rPr sz="2000" spc="480" dirty="0">
                <a:latin typeface="Calibri"/>
                <a:cs typeface="Calibri"/>
              </a:rPr>
              <a:t>   </a:t>
            </a:r>
            <a:r>
              <a:rPr sz="2000" dirty="0">
                <a:latin typeface="Calibri"/>
                <a:cs typeface="Calibri"/>
              </a:rPr>
              <a:t>приказом</a:t>
            </a:r>
            <a:r>
              <a:rPr sz="2000" spc="465" dirty="0">
                <a:latin typeface="Calibri"/>
                <a:cs typeface="Calibri"/>
              </a:rPr>
              <a:t>   </a:t>
            </a:r>
            <a:r>
              <a:rPr sz="2000" spc="-10" dirty="0">
                <a:latin typeface="Calibri"/>
                <a:cs typeface="Calibri"/>
              </a:rPr>
              <a:t>Росстата </a:t>
            </a:r>
            <a:r>
              <a:rPr sz="2000" dirty="0">
                <a:latin typeface="Calibri"/>
                <a:cs typeface="Calibri"/>
              </a:rPr>
              <a:t>от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28.12.2024</a:t>
            </a:r>
            <a:r>
              <a:rPr sz="2000" b="1" spc="-6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№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spc="-20" dirty="0">
                <a:latin typeface="Calibri"/>
                <a:cs typeface="Calibri"/>
              </a:rPr>
              <a:t>706</a:t>
            </a:r>
            <a:r>
              <a:rPr sz="2000" spc="-20" dirty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235"/>
              </a:spcBef>
            </a:pP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2000" dirty="0">
                <a:latin typeface="Calibri"/>
                <a:cs typeface="Calibri"/>
              </a:rPr>
              <a:t>Форма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состоит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из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3</a:t>
            </a:r>
            <a:r>
              <a:rPr sz="2000" spc="-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таблиц: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60"/>
              </a:spcBef>
              <a:buFont typeface="Wingdings"/>
              <a:buChar char=""/>
              <a:tabLst>
                <a:tab pos="240665" algn="l"/>
              </a:tabLst>
            </a:pPr>
            <a:r>
              <a:rPr sz="2000" spc="-25" dirty="0">
                <a:latin typeface="Calibri"/>
                <a:cs typeface="Calibri"/>
              </a:rPr>
              <a:t>Таблица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1000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дети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0-</a:t>
            </a:r>
            <a:r>
              <a:rPr sz="2000" dirty="0">
                <a:latin typeface="Calibri"/>
                <a:cs typeface="Calibri"/>
              </a:rPr>
              <a:t>17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лет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включительно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Font typeface="Wingdings"/>
              <a:buChar char=""/>
              <a:tabLst>
                <a:tab pos="240665" algn="l"/>
              </a:tabLst>
            </a:pPr>
            <a:r>
              <a:rPr sz="2000" spc="-25" dirty="0">
                <a:latin typeface="Calibri"/>
                <a:cs typeface="Calibri"/>
              </a:rPr>
              <a:t>Таблица </a:t>
            </a:r>
            <a:r>
              <a:rPr sz="2000" dirty="0">
                <a:latin typeface="Calibri"/>
                <a:cs typeface="Calibri"/>
              </a:rPr>
              <a:t>2000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взрослые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старше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18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лет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старше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Font typeface="Wingdings"/>
              <a:buChar char=""/>
              <a:tabLst>
                <a:tab pos="240665" algn="l"/>
              </a:tabLst>
            </a:pPr>
            <a:r>
              <a:rPr sz="2000" spc="-25" dirty="0">
                <a:latin typeface="Calibri"/>
                <a:cs typeface="Calibri"/>
              </a:rPr>
              <a:t>Таблица </a:t>
            </a:r>
            <a:r>
              <a:rPr sz="2000" dirty="0">
                <a:latin typeface="Calibri"/>
                <a:cs typeface="Calibri"/>
              </a:rPr>
              <a:t>3000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–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взрослые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старше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трудоспособного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возраста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09676" y="5172202"/>
            <a:ext cx="11017250" cy="605790"/>
          </a:xfrm>
          <a:prstGeom prst="rect">
            <a:avLst/>
          </a:prstGeom>
        </p:spPr>
        <p:txBody>
          <a:bodyPr vert="horz" wrap="square" lIns="0" tIns="47625" rIns="0" bIns="0" rtlCol="0">
            <a:spAutoFit/>
          </a:bodyPr>
          <a:lstStyle/>
          <a:p>
            <a:pPr marL="3211195" marR="5080" indent="-3199130">
              <a:lnSpc>
                <a:spcPts val="2160"/>
              </a:lnSpc>
              <a:spcBef>
                <a:spcPts val="375"/>
              </a:spcBef>
            </a:pPr>
            <a:r>
              <a:rPr sz="2000" dirty="0">
                <a:latin typeface="Calibri"/>
                <a:cs typeface="Calibri"/>
              </a:rPr>
              <a:t>Форма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заполняется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полностью.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Отдельным </a:t>
            </a:r>
            <a:r>
              <a:rPr sz="2000" dirty="0">
                <a:latin typeface="Calibri"/>
                <a:cs typeface="Calibri"/>
              </a:rPr>
              <a:t>разрезом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предоставляется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форма,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заполненная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Центром </a:t>
            </a:r>
            <a:r>
              <a:rPr sz="2000" dirty="0">
                <a:latin typeface="Calibri"/>
                <a:cs typeface="Calibri"/>
              </a:rPr>
              <a:t>(бюро)</a:t>
            </a:r>
            <a:r>
              <a:rPr sz="2000" spc="5" dirty="0">
                <a:latin typeface="Calibri"/>
                <a:cs typeface="Calibri"/>
              </a:rPr>
              <a:t> </a:t>
            </a:r>
            <a:r>
              <a:rPr sz="2000" spc="-25" dirty="0">
                <a:latin typeface="Calibri"/>
                <a:cs typeface="Calibri"/>
              </a:rPr>
              <a:t>судебно-</a:t>
            </a:r>
            <a:r>
              <a:rPr sz="2000" spc="-10" dirty="0">
                <a:latin typeface="Calibri"/>
                <a:cs typeface="Calibri"/>
              </a:rPr>
              <a:t>медицинской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экспертизы.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9562" rIns="0" bIns="0" rtlCol="0">
            <a:spAutoFit/>
          </a:bodyPr>
          <a:lstStyle/>
          <a:p>
            <a:pPr marL="498475">
              <a:lnSpc>
                <a:spcPct val="100000"/>
              </a:lnSpc>
              <a:spcBef>
                <a:spcPts val="100"/>
              </a:spcBef>
            </a:pPr>
            <a:r>
              <a:rPr spc="-195" dirty="0"/>
              <a:t>Заполнение</a:t>
            </a:r>
            <a:r>
              <a:rPr spc="-90" dirty="0"/>
              <a:t> </a:t>
            </a:r>
            <a:r>
              <a:rPr spc="-459" dirty="0"/>
              <a:t>Формы</a:t>
            </a:r>
            <a:r>
              <a:rPr spc="-55" dirty="0"/>
              <a:t> </a:t>
            </a:r>
            <a:r>
              <a:rPr spc="-25" dirty="0"/>
              <a:t>57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91744" y="1342714"/>
            <a:ext cx="11235690" cy="4873625"/>
          </a:xfrm>
          <a:prstGeom prst="rect">
            <a:avLst/>
          </a:prstGeom>
        </p:spPr>
        <p:txBody>
          <a:bodyPr vert="horz" wrap="square" lIns="0" tIns="1555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25"/>
              </a:spcBef>
            </a:pPr>
            <a:r>
              <a:rPr sz="2800" b="1" dirty="0">
                <a:latin typeface="Calibri"/>
                <a:cs typeface="Calibri"/>
              </a:rPr>
              <a:t>Добавлены</a:t>
            </a:r>
            <a:r>
              <a:rPr sz="2800" b="1" spc="-10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новые</a:t>
            </a:r>
            <a:r>
              <a:rPr sz="2800" b="1" spc="-114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строки,</a:t>
            </a:r>
            <a:r>
              <a:rPr sz="2800" b="1" spc="-105" dirty="0">
                <a:latin typeface="Calibri"/>
                <a:cs typeface="Calibri"/>
              </a:rPr>
              <a:t> </a:t>
            </a:r>
            <a:r>
              <a:rPr sz="2800" b="1" spc="-20" dirty="0">
                <a:latin typeface="Calibri"/>
                <a:cs typeface="Calibri"/>
              </a:rPr>
              <a:t>определяющие</a:t>
            </a:r>
            <a:r>
              <a:rPr sz="2800" b="1" spc="-6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характер</a:t>
            </a:r>
            <a:r>
              <a:rPr sz="2800" b="1" spc="-10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травм: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810"/>
              </a:spcBef>
              <a:buFont typeface="Microsoft Sans Serif"/>
              <a:buChar char="•"/>
              <a:tabLst>
                <a:tab pos="240665" algn="l"/>
              </a:tabLst>
            </a:pPr>
            <a:r>
              <a:rPr sz="2000" dirty="0">
                <a:latin typeface="Calibri"/>
                <a:cs typeface="Calibri"/>
              </a:rPr>
              <a:t>термические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химические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ожоги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70"/>
              </a:spcBef>
              <a:buFont typeface="Microsoft Sans Serif"/>
              <a:buChar char="•"/>
              <a:tabLst>
                <a:tab pos="240665" algn="l"/>
              </a:tabLst>
            </a:pPr>
            <a:r>
              <a:rPr sz="2000" dirty="0">
                <a:latin typeface="Calibri"/>
                <a:cs typeface="Calibri"/>
              </a:rPr>
              <a:t>травматические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ампутации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Font typeface="Microsoft Sans Serif"/>
              <a:buChar char="•"/>
              <a:tabLst>
                <a:tab pos="240665" algn="l"/>
              </a:tabLst>
            </a:pPr>
            <a:r>
              <a:rPr sz="2000" dirty="0">
                <a:latin typeface="Calibri"/>
                <a:cs typeface="Calibri"/>
              </a:rPr>
              <a:t>отравление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лекарственными</a:t>
            </a:r>
            <a:r>
              <a:rPr sz="2000" spc="3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средствами,</a:t>
            </a:r>
            <a:r>
              <a:rPr sz="2000" spc="-8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медикаментами</a:t>
            </a:r>
            <a:r>
              <a:rPr sz="2000" spc="-7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биологическими</a:t>
            </a:r>
            <a:r>
              <a:rPr sz="2000" spc="-9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веществами</a:t>
            </a:r>
            <a:endParaRPr sz="2000">
              <a:latin typeface="Calibri"/>
              <a:cs typeface="Calibri"/>
            </a:endParaRPr>
          </a:p>
          <a:p>
            <a:pPr marL="241300" marR="111125" indent="-228600">
              <a:lnSpc>
                <a:spcPts val="2160"/>
              </a:lnSpc>
              <a:spcBef>
                <a:spcPts val="1030"/>
              </a:spcBef>
              <a:buFont typeface="Microsoft Sans Serif"/>
              <a:buChar char="•"/>
              <a:tabLst>
                <a:tab pos="241300" algn="l"/>
              </a:tabLst>
            </a:pPr>
            <a:r>
              <a:rPr sz="2000" dirty="0">
                <a:latin typeface="Calibri"/>
                <a:cs typeface="Calibri"/>
              </a:rPr>
              <a:t>другие</a:t>
            </a:r>
            <a:r>
              <a:rPr sz="2000" spc="-8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неуточненные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эффекты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воздействия</a:t>
            </a:r>
            <a:r>
              <a:rPr sz="2000" spc="-7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внешних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причин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(воздействие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температур,</a:t>
            </a:r>
            <a:r>
              <a:rPr sz="2000" spc="-8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удушение, </a:t>
            </a:r>
            <a:r>
              <a:rPr sz="2000" dirty="0">
                <a:latin typeface="Calibri"/>
                <a:cs typeface="Calibri"/>
              </a:rPr>
              <a:t>поражение</a:t>
            </a:r>
            <a:r>
              <a:rPr sz="2000" spc="-8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молнией,</a:t>
            </a:r>
            <a:r>
              <a:rPr sz="2000" spc="-7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утопление,</a:t>
            </a:r>
            <a:r>
              <a:rPr sz="2000" spc="-7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воздействие</a:t>
            </a:r>
            <a:r>
              <a:rPr sz="2000" spc="-8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электрического</a:t>
            </a:r>
            <a:r>
              <a:rPr sz="2000" spc="-9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тока)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85"/>
              </a:spcBef>
            </a:pPr>
            <a:r>
              <a:rPr sz="2800" b="1" dirty="0">
                <a:latin typeface="Calibri"/>
                <a:cs typeface="Calibri"/>
              </a:rPr>
              <a:t>Добавлены</a:t>
            </a:r>
            <a:r>
              <a:rPr sz="2800" b="1" spc="-8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новые</a:t>
            </a:r>
            <a:r>
              <a:rPr sz="2800" b="1" spc="-85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графы,</a:t>
            </a:r>
            <a:r>
              <a:rPr sz="2800" b="1" spc="-9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характеризующие</a:t>
            </a:r>
            <a:r>
              <a:rPr sz="2800" b="1" spc="-3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внешние</a:t>
            </a:r>
            <a:r>
              <a:rPr sz="2800" b="1" spc="-7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причины:</a:t>
            </a:r>
            <a:endParaRPr sz="28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815"/>
              </a:spcBef>
              <a:buFont typeface="Microsoft Sans Serif"/>
              <a:buChar char="•"/>
              <a:tabLst>
                <a:tab pos="240665" algn="l"/>
              </a:tabLst>
            </a:pPr>
            <a:r>
              <a:rPr sz="2000" dirty="0">
                <a:latin typeface="Calibri"/>
                <a:cs typeface="Calibri"/>
              </a:rPr>
              <a:t>падения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(W00-</a:t>
            </a:r>
            <a:r>
              <a:rPr sz="2000" spc="-20" dirty="0">
                <a:latin typeface="Calibri"/>
                <a:cs typeface="Calibri"/>
              </a:rPr>
              <a:t>W19)</a:t>
            </a:r>
            <a:endParaRPr sz="2000">
              <a:latin typeface="Calibri"/>
              <a:cs typeface="Calibri"/>
            </a:endParaRPr>
          </a:p>
          <a:p>
            <a:pPr marL="240665" indent="-227965">
              <a:lnSpc>
                <a:spcPct val="100000"/>
              </a:lnSpc>
              <a:spcBef>
                <a:spcPts val="755"/>
              </a:spcBef>
              <a:buFont typeface="Microsoft Sans Serif"/>
              <a:buChar char="•"/>
              <a:tabLst>
                <a:tab pos="240665" algn="l"/>
              </a:tabLst>
            </a:pPr>
            <a:r>
              <a:rPr sz="2000" dirty="0">
                <a:latin typeface="Calibri"/>
                <a:cs typeface="Calibri"/>
              </a:rPr>
              <a:t>военные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операции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(Y36)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755"/>
              </a:spcBef>
            </a:pPr>
            <a:endParaRPr sz="2000">
              <a:latin typeface="Calibri"/>
              <a:cs typeface="Calibri"/>
            </a:endParaRPr>
          </a:p>
          <a:p>
            <a:pPr marL="2548890" marR="5080" indent="-2481580">
              <a:lnSpc>
                <a:spcPts val="2160"/>
              </a:lnSpc>
            </a:pPr>
            <a:r>
              <a:rPr sz="2000" dirty="0">
                <a:latin typeface="Calibri"/>
                <a:cs typeface="Calibri"/>
              </a:rPr>
              <a:t>Рубрика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Y36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«Военные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действия»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включает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травмы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у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военнослужащих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и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гражданских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лиц</a:t>
            </a:r>
            <a:r>
              <a:rPr sz="2000" dirty="0">
                <a:latin typeface="Calibri"/>
                <a:cs typeface="Calibri"/>
              </a:rPr>
              <a:t>,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связанные </a:t>
            </a:r>
            <a:r>
              <a:rPr sz="2000" dirty="0">
                <a:latin typeface="Calibri"/>
                <a:cs typeface="Calibri"/>
              </a:rPr>
              <a:t>с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военными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действиями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гражданскими</a:t>
            </a:r>
            <a:r>
              <a:rPr sz="2000" spc="-8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беспорядками.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59562" rIns="0" bIns="0" rtlCol="0">
            <a:spAutoFit/>
          </a:bodyPr>
          <a:lstStyle/>
          <a:p>
            <a:pPr marL="498475">
              <a:lnSpc>
                <a:spcPct val="100000"/>
              </a:lnSpc>
              <a:spcBef>
                <a:spcPts val="100"/>
              </a:spcBef>
            </a:pPr>
            <a:r>
              <a:rPr spc="-195" dirty="0"/>
              <a:t>Заполнение</a:t>
            </a:r>
            <a:r>
              <a:rPr spc="-90" dirty="0"/>
              <a:t> </a:t>
            </a:r>
            <a:r>
              <a:rPr spc="-459" dirty="0"/>
              <a:t>Формы</a:t>
            </a:r>
            <a:r>
              <a:rPr spc="-55" dirty="0"/>
              <a:t> </a:t>
            </a:r>
            <a:r>
              <a:rPr spc="-25" dirty="0"/>
              <a:t>57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83540" y="1550034"/>
            <a:ext cx="11054080" cy="5746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таблицах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формы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22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графы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внешних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причин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заболеваемости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смертности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88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строк,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отражающих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характер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b="1" spc="-10" dirty="0">
                <a:latin typeface="Calibri"/>
                <a:cs typeface="Calibri"/>
              </a:rPr>
              <a:t>повреждений.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346224" y="2177821"/>
            <a:ext cx="9119106" cy="4196207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180465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156817" y="635000"/>
            <a:ext cx="1465580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156817" y="772159"/>
            <a:ext cx="1904364" cy="1625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3448303" y="220472"/>
            <a:ext cx="8317230" cy="1270000"/>
          </a:xfrm>
          <a:prstGeom prst="rect">
            <a:avLst/>
          </a:prstGeom>
        </p:spPr>
        <p:txBody>
          <a:bodyPr vert="horz" wrap="square" lIns="0" tIns="86995" rIns="0" bIns="0" rtlCol="0">
            <a:spAutoFit/>
          </a:bodyPr>
          <a:lstStyle/>
          <a:p>
            <a:pPr marL="1123950" marR="5080" indent="-1111250">
              <a:lnSpc>
                <a:spcPts val="4640"/>
              </a:lnSpc>
              <a:spcBef>
                <a:spcPts val="685"/>
              </a:spcBef>
            </a:pPr>
            <a:r>
              <a:rPr sz="4300" spc="-180" dirty="0"/>
              <a:t>Изменения</a:t>
            </a:r>
            <a:r>
              <a:rPr sz="4300" spc="-120" dirty="0"/>
              <a:t> </a:t>
            </a:r>
            <a:r>
              <a:rPr sz="4300" spc="-135" dirty="0"/>
              <a:t>порядка</a:t>
            </a:r>
            <a:r>
              <a:rPr sz="4300" spc="-165" dirty="0"/>
              <a:t> </a:t>
            </a:r>
            <a:r>
              <a:rPr sz="4300" spc="-90" dirty="0"/>
              <a:t>учёта</a:t>
            </a:r>
            <a:r>
              <a:rPr sz="4300" spc="-150" dirty="0"/>
              <a:t> </a:t>
            </a:r>
            <a:r>
              <a:rPr sz="4300" spc="-155" dirty="0"/>
              <a:t>травм </a:t>
            </a:r>
            <a:r>
              <a:rPr sz="4300" dirty="0"/>
              <a:t>и</a:t>
            </a:r>
            <a:r>
              <a:rPr sz="4300" spc="-190" dirty="0"/>
              <a:t> </a:t>
            </a:r>
            <a:r>
              <a:rPr sz="4300" spc="-180" dirty="0"/>
              <a:t>заполнения</a:t>
            </a:r>
            <a:r>
              <a:rPr sz="4300" spc="-105" dirty="0"/>
              <a:t> </a:t>
            </a:r>
            <a:r>
              <a:rPr sz="4300" spc="-415" dirty="0"/>
              <a:t>Формы</a:t>
            </a:r>
            <a:r>
              <a:rPr sz="4300" spc="-60" dirty="0"/>
              <a:t> </a:t>
            </a:r>
            <a:r>
              <a:rPr sz="4300" spc="-25" dirty="0"/>
              <a:t>57</a:t>
            </a:r>
            <a:endParaRPr sz="4300"/>
          </a:p>
        </p:txBody>
      </p:sp>
      <p:sp>
        <p:nvSpPr>
          <p:cNvPr id="6" name="object 6"/>
          <p:cNvSpPr txBox="1"/>
          <p:nvPr/>
        </p:nvSpPr>
        <p:spPr>
          <a:xfrm>
            <a:off x="414019" y="1700697"/>
            <a:ext cx="5902960" cy="4257675"/>
          </a:xfrm>
          <a:prstGeom prst="rect">
            <a:avLst/>
          </a:prstGeom>
        </p:spPr>
        <p:txBody>
          <a:bodyPr vert="horz" wrap="square" lIns="0" tIns="10922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860"/>
              </a:spcBef>
            </a:pPr>
            <a:r>
              <a:rPr sz="2800" b="1" dirty="0">
                <a:latin typeface="Calibri"/>
                <a:cs typeface="Calibri"/>
              </a:rPr>
              <a:t>Порядок</a:t>
            </a:r>
            <a:r>
              <a:rPr sz="2800" b="1" spc="-100" dirty="0">
                <a:latin typeface="Calibri"/>
                <a:cs typeface="Calibri"/>
              </a:rPr>
              <a:t> </a:t>
            </a:r>
            <a:r>
              <a:rPr sz="2800" b="1" dirty="0">
                <a:latin typeface="Calibri"/>
                <a:cs typeface="Calibri"/>
              </a:rPr>
              <a:t>учёта</a:t>
            </a:r>
            <a:r>
              <a:rPr sz="2800" b="1" spc="-65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множественных</a:t>
            </a:r>
            <a:r>
              <a:rPr sz="2800" b="1" spc="-60" dirty="0">
                <a:latin typeface="Calibri"/>
                <a:cs typeface="Calibri"/>
              </a:rPr>
              <a:t> </a:t>
            </a:r>
            <a:r>
              <a:rPr sz="2800" b="1" spc="-10" dirty="0">
                <a:latin typeface="Calibri"/>
                <a:cs typeface="Calibri"/>
              </a:rPr>
              <a:t>травм</a:t>
            </a:r>
            <a:endParaRPr sz="280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550"/>
              </a:spcBef>
            </a:pPr>
            <a:r>
              <a:rPr sz="2000" dirty="0">
                <a:latin typeface="Calibri"/>
                <a:cs typeface="Calibri"/>
              </a:rPr>
              <a:t>Каждая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травма,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входящая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понятие</a:t>
            </a:r>
            <a:endParaRPr sz="2000">
              <a:latin typeface="Calibri"/>
              <a:cs typeface="Calibri"/>
            </a:endParaRPr>
          </a:p>
          <a:p>
            <a:pPr marL="12700" marR="631825">
              <a:lnSpc>
                <a:spcPct val="80000"/>
              </a:lnSpc>
              <a:spcBef>
                <a:spcPts val="240"/>
              </a:spcBef>
            </a:pPr>
            <a:r>
              <a:rPr sz="2000" spc="-10" dirty="0">
                <a:latin typeface="Calibri"/>
                <a:cs typeface="Calibri"/>
              </a:rPr>
              <a:t>«множественная»</a:t>
            </a:r>
            <a:r>
              <a:rPr sz="2000" spc="-3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«захватывающие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несколько областей</a:t>
            </a:r>
            <a:r>
              <a:rPr sz="2000" spc="-8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тела»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должна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быть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записана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spc="-50" dirty="0">
                <a:latin typeface="Calibri"/>
                <a:cs typeface="Calibri"/>
              </a:rPr>
              <a:t>и </a:t>
            </a:r>
            <a:r>
              <a:rPr sz="2000" spc="-10" dirty="0">
                <a:latin typeface="Calibri"/>
                <a:cs typeface="Calibri"/>
              </a:rPr>
              <a:t>зарегистрирована</a:t>
            </a:r>
            <a:r>
              <a:rPr sz="2000" spc="3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отдельно</a:t>
            </a:r>
            <a:r>
              <a:rPr sz="2000" spc="-10" dirty="0">
                <a:latin typeface="Calibri"/>
                <a:cs typeface="Calibri"/>
              </a:rPr>
              <a:t>.</a:t>
            </a:r>
            <a:endParaRPr sz="2000">
              <a:latin typeface="Calibri"/>
              <a:cs typeface="Calibri"/>
            </a:endParaRPr>
          </a:p>
          <a:p>
            <a:pPr marL="12700" marR="465455">
              <a:lnSpc>
                <a:spcPts val="2160"/>
              </a:lnSpc>
              <a:spcBef>
                <a:spcPts val="994"/>
              </a:spcBef>
            </a:pPr>
            <a:r>
              <a:rPr sz="2000" spc="-20" dirty="0">
                <a:latin typeface="Calibri"/>
                <a:cs typeface="Calibri"/>
              </a:rPr>
              <a:t>Травмы,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захватывающие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несколько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областей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spc="-20" dirty="0">
                <a:latin typeface="Calibri"/>
                <a:cs typeface="Calibri"/>
              </a:rPr>
              <a:t>тела </a:t>
            </a:r>
            <a:r>
              <a:rPr sz="2000" b="1" dirty="0">
                <a:latin typeface="Calibri"/>
                <a:cs typeface="Calibri"/>
              </a:rPr>
              <a:t>(Т00-Т07),</a:t>
            </a:r>
            <a:r>
              <a:rPr sz="2000" b="1" spc="-9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качестве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основного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состояния</a:t>
            </a:r>
            <a:r>
              <a:rPr sz="2000" spc="-75" dirty="0">
                <a:latin typeface="Calibri"/>
                <a:cs typeface="Calibri"/>
              </a:rPr>
              <a:t> </a:t>
            </a:r>
            <a:r>
              <a:rPr sz="2000" spc="-50" dirty="0">
                <a:latin typeface="Calibri"/>
                <a:cs typeface="Calibri"/>
              </a:rPr>
              <a:t>в </a:t>
            </a:r>
            <a:r>
              <a:rPr sz="2000" dirty="0">
                <a:latin typeface="Calibri"/>
                <a:cs typeface="Calibri"/>
              </a:rPr>
              <a:t>статистике</a:t>
            </a:r>
            <a:r>
              <a:rPr sz="2000" spc="-6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заболеваемости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первоначальной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010"/>
              </a:lnSpc>
            </a:pPr>
            <a:r>
              <a:rPr sz="2000" dirty="0">
                <a:latin typeface="Calibri"/>
                <a:cs typeface="Calibri"/>
              </a:rPr>
              <a:t>причины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в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статистике</a:t>
            </a:r>
            <a:r>
              <a:rPr sz="2000" spc="-5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смертности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не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выбираются</a:t>
            </a:r>
            <a:r>
              <a:rPr sz="2000" b="1" spc="-6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и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spc="-50" dirty="0">
                <a:latin typeface="Calibri"/>
                <a:cs typeface="Calibri"/>
              </a:rPr>
              <a:t>в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ts val="2280"/>
              </a:lnSpc>
            </a:pPr>
            <a:r>
              <a:rPr sz="2000" b="1" dirty="0">
                <a:latin typeface="Calibri"/>
                <a:cs typeface="Calibri"/>
              </a:rPr>
              <a:t>форму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не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включаются.</a:t>
            </a:r>
            <a:endParaRPr sz="2000">
              <a:latin typeface="Calibri"/>
              <a:cs typeface="Calibri"/>
            </a:endParaRPr>
          </a:p>
          <a:p>
            <a:pPr marL="12700" marR="111125" algn="just">
              <a:lnSpc>
                <a:spcPct val="80000"/>
              </a:lnSpc>
              <a:spcBef>
                <a:spcPts val="1050"/>
              </a:spcBef>
            </a:pPr>
            <a:r>
              <a:rPr sz="2000" dirty="0">
                <a:latin typeface="Calibri"/>
                <a:cs typeface="Calibri"/>
              </a:rPr>
              <a:t>Пациенты,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имеющие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2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более</a:t>
            </a:r>
            <a:r>
              <a:rPr sz="2000" spc="-2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травмы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(отравления), показываются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по</a:t>
            </a:r>
            <a:r>
              <a:rPr sz="2000" spc="-4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соответствующим</a:t>
            </a:r>
            <a:r>
              <a:rPr sz="2000" spc="-7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строкам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по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числу выявленных</a:t>
            </a:r>
            <a:r>
              <a:rPr sz="2000" spc="-2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зарегистрированных</a:t>
            </a:r>
            <a:r>
              <a:rPr sz="2000" spc="-65" dirty="0">
                <a:latin typeface="Calibri"/>
                <a:cs typeface="Calibri"/>
              </a:rPr>
              <a:t> </a:t>
            </a:r>
            <a:r>
              <a:rPr sz="2000" spc="-10" dirty="0">
                <a:latin typeface="Calibri"/>
                <a:cs typeface="Calibri"/>
              </a:rPr>
              <a:t>травм</a:t>
            </a:r>
            <a:endParaRPr sz="2000">
              <a:latin typeface="Calibri"/>
              <a:cs typeface="Calibri"/>
            </a:endParaRPr>
          </a:p>
          <a:p>
            <a:pPr marL="12700" algn="just">
              <a:lnSpc>
                <a:spcPts val="1920"/>
              </a:lnSpc>
            </a:pPr>
            <a:r>
              <a:rPr sz="2000" spc="-10" dirty="0">
                <a:latin typeface="Calibri"/>
                <a:cs typeface="Calibri"/>
              </a:rPr>
              <a:t>(отравлений)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при</a:t>
            </a:r>
            <a:r>
              <a:rPr sz="2000" spc="-50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единице</a:t>
            </a:r>
            <a:r>
              <a:rPr sz="2000" spc="-1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измерения</a:t>
            </a:r>
            <a:r>
              <a:rPr sz="2000" spc="-35" dirty="0">
                <a:latin typeface="Calibri"/>
                <a:cs typeface="Calibri"/>
              </a:rPr>
              <a:t> </a:t>
            </a:r>
            <a:r>
              <a:rPr sz="2000" dirty="0">
                <a:latin typeface="Calibri"/>
                <a:cs typeface="Calibri"/>
              </a:rPr>
              <a:t>-</a:t>
            </a:r>
            <a:r>
              <a:rPr sz="2000" spc="-40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единица.</a:t>
            </a:r>
            <a:endParaRPr sz="2000">
              <a:latin typeface="Calibri"/>
              <a:cs typeface="Calibri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461572" y="1639823"/>
            <a:ext cx="5190658" cy="470154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643255" marR="5080" indent="-631190">
              <a:lnSpc>
                <a:spcPts val="3890"/>
              </a:lnSpc>
              <a:spcBef>
                <a:spcPts val="590"/>
              </a:spcBef>
            </a:pPr>
            <a:r>
              <a:rPr sz="3600" spc="-155" dirty="0"/>
              <a:t>Порядок</a:t>
            </a:r>
            <a:r>
              <a:rPr sz="3600" spc="-95" dirty="0"/>
              <a:t> </a:t>
            </a:r>
            <a:r>
              <a:rPr sz="3600" spc="-80" dirty="0"/>
              <a:t>учёта</a:t>
            </a:r>
            <a:r>
              <a:rPr sz="3600" spc="-120" dirty="0"/>
              <a:t> </a:t>
            </a:r>
            <a:r>
              <a:rPr sz="3600" spc="-195" dirty="0"/>
              <a:t>травм</a:t>
            </a:r>
            <a:r>
              <a:rPr sz="3600" spc="-55" dirty="0"/>
              <a:t> </a:t>
            </a:r>
            <a:r>
              <a:rPr sz="3600" spc="-270" dirty="0"/>
              <a:t>в</a:t>
            </a:r>
            <a:r>
              <a:rPr sz="3600" spc="-30" dirty="0"/>
              <a:t> </a:t>
            </a:r>
            <a:r>
              <a:rPr sz="3600" spc="-140" dirty="0"/>
              <a:t>первичной </a:t>
            </a:r>
            <a:r>
              <a:rPr sz="3600" spc="-135" dirty="0"/>
              <a:t>медицинской</a:t>
            </a:r>
            <a:r>
              <a:rPr sz="3600" spc="-65" dirty="0"/>
              <a:t> </a:t>
            </a:r>
            <a:r>
              <a:rPr sz="3600" spc="-45" dirty="0"/>
              <a:t>документации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344220" y="1636903"/>
            <a:ext cx="11340465" cy="22999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53085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При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наличии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нескольких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травм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качестве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«основной»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травмы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выбирается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только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одна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травма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из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рубрик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b="1" dirty="0">
                <a:latin typeface="Calibri"/>
                <a:cs typeface="Calibri"/>
              </a:rPr>
              <a:t>S00-S99.9;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T08-T35.7;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T67-</a:t>
            </a:r>
            <a:r>
              <a:rPr sz="1800" b="1" dirty="0">
                <a:latin typeface="Calibri"/>
                <a:cs typeface="Calibri"/>
              </a:rPr>
              <a:t>T71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соответствии</a:t>
            </a:r>
            <a:r>
              <a:rPr sz="1800" spc="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«Таблицей </a:t>
            </a:r>
            <a:r>
              <a:rPr sz="1800" spc="-10" dirty="0">
                <a:latin typeface="Calibri"/>
                <a:cs typeface="Calibri"/>
              </a:rPr>
              <a:t>приоритетного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ранжирования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кодов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характеру </a:t>
            </a:r>
            <a:r>
              <a:rPr sz="1800" dirty="0">
                <a:latin typeface="Calibri"/>
                <a:cs typeface="Calibri"/>
              </a:rPr>
              <a:t>травмы».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Все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остальные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травмы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(при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множественных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травмах)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должны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быть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записаны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разделе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«сопутствующие» состояния.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720"/>
              </a:spcBef>
            </a:pPr>
            <a:endParaRPr sz="1800">
              <a:latin typeface="Calibri"/>
              <a:cs typeface="Calibri"/>
            </a:endParaRPr>
          </a:p>
          <a:p>
            <a:pPr marL="972819">
              <a:lnSpc>
                <a:spcPct val="100000"/>
              </a:lnSpc>
            </a:pPr>
            <a:r>
              <a:rPr sz="2000" b="1" dirty="0">
                <a:latin typeface="Calibri"/>
                <a:cs typeface="Calibri"/>
              </a:rPr>
              <a:t>Рубрики</a:t>
            </a:r>
            <a:r>
              <a:rPr sz="2000" b="1" spc="-3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последствий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травм</a:t>
            </a:r>
            <a:r>
              <a:rPr sz="2000" b="1" spc="-2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(T90-T98)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в</a:t>
            </a:r>
            <a:r>
              <a:rPr sz="2000" b="1" spc="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статистике</a:t>
            </a:r>
            <a:r>
              <a:rPr sz="2000" b="1" spc="-2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заболеваемости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не</a:t>
            </a:r>
            <a:r>
              <a:rPr sz="2000" b="1" spc="-15" dirty="0">
                <a:latin typeface="Calibri"/>
                <a:cs typeface="Calibri"/>
              </a:rPr>
              <a:t> </a:t>
            </a:r>
            <a:r>
              <a:rPr sz="2000" b="1" spc="-10" dirty="0">
                <a:latin typeface="Calibri"/>
                <a:cs typeface="Calibri"/>
              </a:rPr>
              <a:t>используются.</a:t>
            </a:r>
            <a:endParaRPr sz="2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785"/>
              </a:spcBef>
            </a:pPr>
            <a:r>
              <a:rPr sz="1800" dirty="0">
                <a:latin typeface="Calibri"/>
                <a:cs typeface="Calibri"/>
              </a:rPr>
              <a:t>Вместо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них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должны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быть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указаны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зарегистрированы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конкретные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состояния,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входящие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понятие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«последствия»: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44220" y="4286250"/>
            <a:ext cx="4434205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875" indent="-130175">
              <a:lnSpc>
                <a:spcPct val="100000"/>
              </a:lnSpc>
              <a:spcBef>
                <a:spcPts val="100"/>
              </a:spcBef>
              <a:buFont typeface="Microsoft Sans Serif"/>
              <a:buChar char="•"/>
              <a:tabLst>
                <a:tab pos="142875" algn="l"/>
              </a:tabLst>
            </a:pPr>
            <a:r>
              <a:rPr sz="1800" spc="-10" dirty="0">
                <a:latin typeface="Calibri"/>
                <a:cs typeface="Calibri"/>
              </a:rPr>
              <a:t>приобретенное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отсутствие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конечностей</a:t>
            </a:r>
            <a:r>
              <a:rPr sz="180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Z89</a:t>
            </a:r>
            <a:endParaRPr sz="1800">
              <a:latin typeface="Calibri"/>
              <a:cs typeface="Calibri"/>
            </a:endParaRPr>
          </a:p>
          <a:p>
            <a:pPr marL="142875" indent="-130175">
              <a:lnSpc>
                <a:spcPct val="100000"/>
              </a:lnSpc>
              <a:buFont typeface="Microsoft Sans Serif"/>
              <a:buChar char="•"/>
              <a:tabLst>
                <a:tab pos="142875" algn="l"/>
              </a:tabLst>
            </a:pPr>
            <a:r>
              <a:rPr sz="1800" dirty="0">
                <a:latin typeface="Calibri"/>
                <a:cs typeface="Calibri"/>
              </a:rPr>
              <a:t>наличие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имплантата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кости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черепа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Z96.7</a:t>
            </a:r>
            <a:endParaRPr sz="1800">
              <a:latin typeface="Calibri"/>
              <a:cs typeface="Calibri"/>
            </a:endParaRPr>
          </a:p>
          <a:p>
            <a:pPr marL="142875" indent="-130175">
              <a:lnSpc>
                <a:spcPct val="100000"/>
              </a:lnSpc>
              <a:buFont typeface="Microsoft Sans Serif"/>
              <a:buChar char="•"/>
              <a:tabLst>
                <a:tab pos="142875" algn="l"/>
              </a:tabLst>
            </a:pPr>
            <a:r>
              <a:rPr sz="1800" spc="-10" dirty="0">
                <a:latin typeface="Calibri"/>
                <a:cs typeface="Calibri"/>
              </a:rPr>
              <a:t>травматическая</a:t>
            </a:r>
            <a:r>
              <a:rPr sz="1800" spc="1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спондилопатия </a:t>
            </a:r>
            <a:r>
              <a:rPr sz="1800" dirty="0">
                <a:latin typeface="Calibri"/>
                <a:cs typeface="Calibri"/>
              </a:rPr>
              <a:t>–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М48.3</a:t>
            </a:r>
            <a:endParaRPr sz="1800">
              <a:latin typeface="Calibri"/>
              <a:cs typeface="Calibri"/>
            </a:endParaRPr>
          </a:p>
          <a:p>
            <a:pPr marL="142875" indent="-130175">
              <a:lnSpc>
                <a:spcPct val="100000"/>
              </a:lnSpc>
              <a:buFont typeface="Microsoft Sans Serif"/>
              <a:buChar char="•"/>
              <a:tabLst>
                <a:tab pos="142875" algn="l"/>
              </a:tabLst>
            </a:pPr>
            <a:r>
              <a:rPr sz="1800" dirty="0">
                <a:latin typeface="Calibri"/>
                <a:cs typeface="Calibri"/>
              </a:rPr>
              <a:t>состояние,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связанное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артродезом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–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Z98.1</a:t>
            </a:r>
            <a:endParaRPr sz="1800">
              <a:latin typeface="Calibri"/>
              <a:cs typeface="Calibri"/>
            </a:endParaRPr>
          </a:p>
          <a:p>
            <a:pPr marL="142875" indent="-130175">
              <a:lnSpc>
                <a:spcPct val="100000"/>
              </a:lnSpc>
              <a:buFont typeface="Microsoft Sans Serif"/>
              <a:buChar char="•"/>
              <a:tabLst>
                <a:tab pos="142875" algn="l"/>
              </a:tabLst>
            </a:pPr>
            <a:r>
              <a:rPr sz="1800" spc="-10" dirty="0">
                <a:latin typeface="Calibri"/>
                <a:cs typeface="Calibri"/>
              </a:rPr>
              <a:t>посттравматический</a:t>
            </a:r>
            <a:r>
              <a:rPr sz="1800" spc="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артроз M19.1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др.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18759" y="4666488"/>
            <a:ext cx="6352540" cy="954405"/>
          </a:xfrm>
          <a:prstGeom prst="rect">
            <a:avLst/>
          </a:prstGeom>
          <a:solidFill>
            <a:srgbClr val="4471C4"/>
          </a:solidFill>
          <a:ln w="12192">
            <a:solidFill>
              <a:srgbClr val="2E528F"/>
            </a:solidFill>
          </a:ln>
        </p:spPr>
        <p:txBody>
          <a:bodyPr vert="horz" wrap="square" lIns="0" tIns="34925" rIns="0" bIns="0" rtlCol="0">
            <a:spAutoFit/>
          </a:bodyPr>
          <a:lstStyle/>
          <a:p>
            <a:pPr marL="186055" marR="176530" indent="341630">
              <a:lnSpc>
                <a:spcPct val="100000"/>
              </a:lnSpc>
              <a:spcBef>
                <a:spcPts val="275"/>
              </a:spcBef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дать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пояснение</a:t>
            </a:r>
            <a:r>
              <a:rPr sz="14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к</a:t>
            </a:r>
            <a:r>
              <a:rPr sz="14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строке</a:t>
            </a:r>
            <a:r>
              <a:rPr sz="14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88</a:t>
            </a:r>
            <a:r>
              <a:rPr sz="14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«последствия</a:t>
            </a:r>
            <a:r>
              <a:rPr sz="14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трaвм,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отрaвлений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14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других последствий</a:t>
            </a:r>
            <a:r>
              <a:rPr sz="14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внешних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причин»</a:t>
            </a:r>
            <a:r>
              <a:rPr sz="1400" spc="-1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(T90-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T98)</a:t>
            </a:r>
            <a:r>
              <a:rPr sz="1400" spc="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графы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22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«Последствия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воздействия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внешних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причин</a:t>
            </a:r>
            <a:r>
              <a:rPr sz="1400" spc="-2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заболеваемости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sz="1400" spc="-2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смертности»</a:t>
            </a:r>
            <a:r>
              <a:rPr sz="14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(Y85-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Y89) таблиц</a:t>
            </a:r>
            <a:r>
              <a:rPr sz="14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1000,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2000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50" dirty="0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endParaRPr sz="1400">
              <a:latin typeface="Calibri"/>
              <a:cs typeface="Calibri"/>
            </a:endParaRPr>
          </a:p>
          <a:p>
            <a:pPr marL="661670">
              <a:lnSpc>
                <a:spcPct val="100000"/>
              </a:lnSpc>
            </a:pP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3000,</a:t>
            </a:r>
            <a:r>
              <a:rPr sz="1400" spc="-3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если</a:t>
            </a:r>
            <a:r>
              <a:rPr sz="1400" spc="-5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значение</a:t>
            </a:r>
            <a:r>
              <a:rPr sz="14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разреза</a:t>
            </a:r>
            <a:r>
              <a:rPr sz="14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5700</a:t>
            </a:r>
            <a:r>
              <a:rPr sz="1400" spc="-3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больше</a:t>
            </a:r>
            <a:r>
              <a:rPr sz="1400" spc="-5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значения</a:t>
            </a:r>
            <a:r>
              <a:rPr sz="1400" spc="-45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dirty="0">
                <a:solidFill>
                  <a:srgbClr val="FFFFFF"/>
                </a:solidFill>
                <a:latin typeface="Calibri"/>
                <a:cs typeface="Calibri"/>
              </a:rPr>
              <a:t>разреза</a:t>
            </a:r>
            <a:r>
              <a:rPr sz="1400" spc="-40" dirty="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sz="1400" spc="-10" dirty="0">
                <a:solidFill>
                  <a:srgbClr val="FFFFFF"/>
                </a:solidFill>
                <a:latin typeface="Calibri"/>
                <a:cs typeface="Calibri"/>
              </a:rPr>
              <a:t>5701.</a:t>
            </a:r>
            <a:endParaRPr sz="1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643255" marR="5080" indent="-631190">
              <a:lnSpc>
                <a:spcPts val="3890"/>
              </a:lnSpc>
              <a:spcBef>
                <a:spcPts val="590"/>
              </a:spcBef>
            </a:pPr>
            <a:r>
              <a:rPr sz="3600" spc="-155" dirty="0"/>
              <a:t>Порядок</a:t>
            </a:r>
            <a:r>
              <a:rPr sz="3600" spc="-95" dirty="0"/>
              <a:t> </a:t>
            </a:r>
            <a:r>
              <a:rPr sz="3600" spc="-80" dirty="0"/>
              <a:t>учёта</a:t>
            </a:r>
            <a:r>
              <a:rPr sz="3600" spc="-120" dirty="0"/>
              <a:t> </a:t>
            </a:r>
            <a:r>
              <a:rPr sz="3600" spc="-195" dirty="0"/>
              <a:t>травм</a:t>
            </a:r>
            <a:r>
              <a:rPr sz="3600" spc="-55" dirty="0"/>
              <a:t> </a:t>
            </a:r>
            <a:r>
              <a:rPr sz="3600" spc="-270" dirty="0"/>
              <a:t>в</a:t>
            </a:r>
            <a:r>
              <a:rPr sz="3600" spc="-30" dirty="0"/>
              <a:t> </a:t>
            </a:r>
            <a:r>
              <a:rPr sz="3600" spc="-140" dirty="0"/>
              <a:t>первичной </a:t>
            </a:r>
            <a:r>
              <a:rPr sz="3600" spc="-135" dirty="0"/>
              <a:t>медицинской</a:t>
            </a:r>
            <a:r>
              <a:rPr sz="3600" spc="-65" dirty="0"/>
              <a:t> </a:t>
            </a:r>
            <a:r>
              <a:rPr sz="3600" spc="-45" dirty="0"/>
              <a:t>документации</a:t>
            </a:r>
            <a:endParaRPr sz="3600"/>
          </a:p>
        </p:txBody>
      </p:sp>
      <p:sp>
        <p:nvSpPr>
          <p:cNvPr id="4" name="object 4"/>
          <p:cNvSpPr txBox="1"/>
          <p:nvPr/>
        </p:nvSpPr>
        <p:spPr>
          <a:xfrm>
            <a:off x="5830315" y="1252220"/>
            <a:ext cx="4739005" cy="255587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b="1" dirty="0">
                <a:latin typeface="Calibri"/>
                <a:cs typeface="Calibri"/>
              </a:rPr>
              <a:t>Коды</a:t>
            </a:r>
            <a:r>
              <a:rPr sz="2000" b="1" spc="-5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состояний</a:t>
            </a:r>
            <a:r>
              <a:rPr sz="2000" b="1" spc="-6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отмеченные</a:t>
            </a:r>
            <a:r>
              <a:rPr sz="2000" b="1" spc="-4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в</a:t>
            </a:r>
            <a:r>
              <a:rPr sz="2000" b="1" spc="-30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57</a:t>
            </a:r>
            <a:r>
              <a:rPr sz="2000" b="1" spc="-45" dirty="0">
                <a:latin typeface="Calibri"/>
                <a:cs typeface="Calibri"/>
              </a:rPr>
              <a:t> </a:t>
            </a:r>
            <a:r>
              <a:rPr sz="2000" b="1" dirty="0">
                <a:latin typeface="Calibri"/>
                <a:cs typeface="Calibri"/>
              </a:rPr>
              <a:t>форме</a:t>
            </a:r>
            <a:r>
              <a:rPr sz="2000" b="1" spc="-50" dirty="0">
                <a:latin typeface="Calibri"/>
                <a:cs typeface="Calibri"/>
              </a:rPr>
              <a:t> *</a:t>
            </a:r>
            <a:endParaRPr sz="2000">
              <a:latin typeface="Calibri"/>
              <a:cs typeface="Calibri"/>
            </a:endParaRPr>
          </a:p>
          <a:p>
            <a:pPr marL="601980" marR="381635">
              <a:lnSpc>
                <a:spcPct val="100000"/>
              </a:lnSpc>
              <a:spcBef>
                <a:spcPts val="2390"/>
              </a:spcBef>
            </a:pPr>
            <a:r>
              <a:rPr sz="1800" b="1" dirty="0">
                <a:latin typeface="Calibri"/>
                <a:cs typeface="Calibri"/>
              </a:rPr>
              <a:t>**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термические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ожоги</a:t>
            </a:r>
            <a:r>
              <a:rPr sz="1800" b="1" spc="-6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(строка</a:t>
            </a:r>
            <a:r>
              <a:rPr sz="1800" b="1" spc="-85" dirty="0">
                <a:latin typeface="Calibri"/>
                <a:cs typeface="Calibri"/>
              </a:rPr>
              <a:t> </a:t>
            </a:r>
            <a:r>
              <a:rPr sz="1800" b="1" spc="-25" dirty="0">
                <a:latin typeface="Calibri"/>
                <a:cs typeface="Calibri"/>
              </a:rPr>
              <a:t>39)</a:t>
            </a:r>
            <a:r>
              <a:rPr sz="1800" b="1" spc="5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T20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T21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.0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3 </a:t>
            </a:r>
            <a:r>
              <a:rPr sz="1800" dirty="0">
                <a:latin typeface="Calibri"/>
                <a:cs typeface="Calibri"/>
              </a:rPr>
              <a:t>T26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.0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4</a:t>
            </a:r>
            <a:endParaRPr sz="1800">
              <a:latin typeface="Calibri"/>
              <a:cs typeface="Calibri"/>
            </a:endParaRPr>
          </a:p>
          <a:p>
            <a:pPr marL="601980" marR="899794" algn="just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T27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.0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3 </a:t>
            </a:r>
            <a:r>
              <a:rPr sz="1800" dirty="0">
                <a:latin typeface="Calibri"/>
                <a:cs typeface="Calibri"/>
              </a:rPr>
              <a:t>T28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.0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4 </a:t>
            </a:r>
            <a:r>
              <a:rPr sz="1800" dirty="0">
                <a:latin typeface="Calibri"/>
                <a:cs typeface="Calibri"/>
              </a:rPr>
              <a:t>T29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.0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3 </a:t>
            </a:r>
            <a:r>
              <a:rPr sz="1800" dirty="0">
                <a:latin typeface="Calibri"/>
                <a:cs typeface="Calibri"/>
              </a:rPr>
              <a:t>T30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.0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420103" y="4505705"/>
            <a:ext cx="3772535" cy="19462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***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химические</a:t>
            </a:r>
            <a:r>
              <a:rPr sz="1800" b="1" spc="-7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ожоги</a:t>
            </a:r>
            <a:r>
              <a:rPr sz="1800" b="1" spc="-6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(строка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spc="-25" dirty="0">
                <a:latin typeface="Calibri"/>
                <a:cs typeface="Calibri"/>
              </a:rPr>
              <a:t>40)</a:t>
            </a:r>
            <a:r>
              <a:rPr sz="1800" b="1" spc="50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T20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T21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7 </a:t>
            </a:r>
            <a:r>
              <a:rPr sz="1800" dirty="0">
                <a:latin typeface="Calibri"/>
                <a:cs typeface="Calibri"/>
              </a:rPr>
              <a:t>T26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.5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12700" marR="523875" algn="just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T27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7 </a:t>
            </a:r>
            <a:r>
              <a:rPr sz="1800" dirty="0">
                <a:latin typeface="Calibri"/>
                <a:cs typeface="Calibri"/>
              </a:rPr>
              <a:t>T28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.5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 </a:t>
            </a:r>
            <a:r>
              <a:rPr sz="1800" dirty="0">
                <a:latin typeface="Calibri"/>
                <a:cs typeface="Calibri"/>
              </a:rPr>
              <a:t>T29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 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7 </a:t>
            </a:r>
            <a:r>
              <a:rPr sz="1800" dirty="0">
                <a:latin typeface="Calibri"/>
                <a:cs typeface="Calibri"/>
              </a:rPr>
              <a:t>T30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7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13105" y="1443939"/>
            <a:ext cx="4874260" cy="493141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ts val="1910"/>
              </a:lnSpc>
              <a:spcBef>
                <a:spcPts val="95"/>
              </a:spcBef>
            </a:pPr>
            <a:r>
              <a:rPr sz="1600" b="1" dirty="0">
                <a:latin typeface="Calibri"/>
                <a:cs typeface="Calibri"/>
              </a:rPr>
              <a:t>*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20" dirty="0">
                <a:latin typeface="Calibri"/>
                <a:cs typeface="Calibri"/>
              </a:rPr>
              <a:t>Дорожно-</a:t>
            </a:r>
            <a:r>
              <a:rPr sz="1600" b="1" dirty="0">
                <a:latin typeface="Calibri"/>
                <a:cs typeface="Calibri"/>
              </a:rPr>
              <a:t>транспортные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несчастные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случаи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(графа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25" dirty="0">
                <a:latin typeface="Calibri"/>
                <a:cs typeface="Calibri"/>
              </a:rPr>
              <a:t>6)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ts val="2150"/>
              </a:lnSpc>
            </a:pPr>
            <a:r>
              <a:rPr sz="1800" dirty="0">
                <a:latin typeface="Calibri"/>
                <a:cs typeface="Calibri"/>
              </a:rPr>
              <a:t>V01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V04;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V06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знаком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25" dirty="0">
                <a:latin typeface="Calibri"/>
                <a:cs typeface="Calibri"/>
              </a:rPr>
              <a:t>.1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V09.2-</a:t>
            </a:r>
            <a:r>
              <a:rPr sz="1800" spc="-50" dirty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  <a:p>
            <a:pPr marL="12700" marR="1068705" algn="just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V10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V29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 </a:t>
            </a:r>
            <a:r>
              <a:rPr sz="1800" dirty="0">
                <a:latin typeface="Calibri"/>
                <a:cs typeface="Calibri"/>
              </a:rPr>
              <a:t>V30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V38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.5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 </a:t>
            </a:r>
            <a:r>
              <a:rPr sz="1800" dirty="0">
                <a:latin typeface="Calibri"/>
                <a:cs typeface="Calibri"/>
              </a:rPr>
              <a:t>V39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12700" marR="1068705" algn="just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V40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V48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.5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 </a:t>
            </a:r>
            <a:r>
              <a:rPr sz="1800" dirty="0">
                <a:latin typeface="Calibri"/>
                <a:cs typeface="Calibri"/>
              </a:rPr>
              <a:t>V49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6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V50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V58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.5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12700" algn="just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V59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12700" marR="1068705" algn="just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V60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V68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.5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 </a:t>
            </a:r>
            <a:r>
              <a:rPr sz="1800" dirty="0">
                <a:latin typeface="Calibri"/>
                <a:cs typeface="Calibri"/>
              </a:rPr>
              <a:t>V69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6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12700" marR="1068705">
              <a:lnSpc>
                <a:spcPct val="100000"/>
              </a:lnSpc>
            </a:pPr>
            <a:r>
              <a:rPr sz="1800" dirty="0">
                <a:latin typeface="Calibri"/>
                <a:cs typeface="Calibri"/>
              </a:rPr>
              <a:t>V70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V78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.5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 </a:t>
            </a:r>
            <a:r>
              <a:rPr sz="1800" dirty="0">
                <a:latin typeface="Calibri"/>
                <a:cs typeface="Calibri"/>
              </a:rPr>
              <a:t>V79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.4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spc="-60" dirty="0">
                <a:latin typeface="Calibri"/>
                <a:cs typeface="Calibri"/>
              </a:rPr>
              <a:t>9 </a:t>
            </a:r>
            <a:r>
              <a:rPr sz="1800" dirty="0">
                <a:latin typeface="Calibri"/>
                <a:cs typeface="Calibri"/>
              </a:rPr>
              <a:t>V82.1,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12700" marR="1068705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V83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V86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четвертыми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знаками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.0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-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3 </a:t>
            </a:r>
            <a:r>
              <a:rPr sz="1800" spc="-10" dirty="0">
                <a:latin typeface="Calibri"/>
                <a:cs typeface="Calibri"/>
              </a:rPr>
              <a:t>V87.0-</a:t>
            </a:r>
            <a:r>
              <a:rPr sz="1800" spc="-5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10" dirty="0">
                <a:latin typeface="Calibri"/>
                <a:cs typeface="Calibri"/>
              </a:rPr>
              <a:t>V89.2-</a:t>
            </a:r>
            <a:r>
              <a:rPr sz="1800" spc="-50" dirty="0">
                <a:latin typeface="Calibri"/>
                <a:cs typeface="Calibri"/>
              </a:rPr>
              <a:t>3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643255" marR="5080" indent="-631190">
              <a:lnSpc>
                <a:spcPts val="3890"/>
              </a:lnSpc>
              <a:spcBef>
                <a:spcPts val="590"/>
              </a:spcBef>
            </a:pPr>
            <a:r>
              <a:rPr sz="3600" spc="-155" dirty="0"/>
              <a:t>Порядок</a:t>
            </a:r>
            <a:r>
              <a:rPr sz="3600" spc="-95" dirty="0"/>
              <a:t> </a:t>
            </a:r>
            <a:r>
              <a:rPr sz="3600" spc="-80" dirty="0"/>
              <a:t>учёта</a:t>
            </a:r>
            <a:r>
              <a:rPr sz="3600" spc="-120" dirty="0"/>
              <a:t> </a:t>
            </a:r>
            <a:r>
              <a:rPr sz="3600" spc="-195" dirty="0"/>
              <a:t>травм</a:t>
            </a:r>
            <a:r>
              <a:rPr sz="3600" spc="-55" dirty="0"/>
              <a:t> </a:t>
            </a:r>
            <a:r>
              <a:rPr sz="3600" spc="-270" dirty="0"/>
              <a:t>в</a:t>
            </a:r>
            <a:r>
              <a:rPr sz="3600" spc="-30" dirty="0"/>
              <a:t> </a:t>
            </a:r>
            <a:r>
              <a:rPr sz="3600" spc="-140" dirty="0"/>
              <a:t>первичной </a:t>
            </a:r>
            <a:r>
              <a:rPr sz="3600" spc="-135" dirty="0"/>
              <a:t>медицинской</a:t>
            </a:r>
            <a:r>
              <a:rPr sz="3600" spc="-65" dirty="0"/>
              <a:t> </a:t>
            </a:r>
            <a:r>
              <a:rPr sz="3600" spc="-45" dirty="0"/>
              <a:t>документации</a:t>
            </a:r>
            <a:endParaRPr sz="3600"/>
          </a:p>
        </p:txBody>
      </p:sp>
      <p:grpSp>
        <p:nvGrpSpPr>
          <p:cNvPr id="4" name="object 4"/>
          <p:cNvGrpSpPr/>
          <p:nvPr/>
        </p:nvGrpSpPr>
        <p:grpSpPr>
          <a:xfrm>
            <a:off x="998219" y="2223516"/>
            <a:ext cx="497205" cy="497205"/>
            <a:chOff x="998219" y="2223516"/>
            <a:chExt cx="497205" cy="497205"/>
          </a:xfrm>
        </p:grpSpPr>
        <p:sp>
          <p:nvSpPr>
            <p:cNvPr id="5" name="object 5"/>
            <p:cNvSpPr/>
            <p:nvPr/>
          </p:nvSpPr>
          <p:spPr>
            <a:xfrm>
              <a:off x="1004315" y="2229612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40" h="485139">
                  <a:moveTo>
                    <a:pt x="242315" y="0"/>
                  </a:moveTo>
                  <a:lnTo>
                    <a:pt x="0" y="0"/>
                  </a:lnTo>
                  <a:lnTo>
                    <a:pt x="242315" y="242315"/>
                  </a:lnTo>
                  <a:lnTo>
                    <a:pt x="0" y="484632"/>
                  </a:lnTo>
                  <a:lnTo>
                    <a:pt x="242315" y="484632"/>
                  </a:lnTo>
                  <a:lnTo>
                    <a:pt x="484631" y="242315"/>
                  </a:lnTo>
                  <a:lnTo>
                    <a:pt x="24231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004315" y="2229612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40" h="485139">
                  <a:moveTo>
                    <a:pt x="0" y="0"/>
                  </a:moveTo>
                  <a:lnTo>
                    <a:pt x="242315" y="0"/>
                  </a:lnTo>
                  <a:lnTo>
                    <a:pt x="484631" y="242315"/>
                  </a:lnTo>
                  <a:lnTo>
                    <a:pt x="242315" y="484632"/>
                  </a:lnTo>
                  <a:lnTo>
                    <a:pt x="0" y="484632"/>
                  </a:lnTo>
                  <a:lnTo>
                    <a:pt x="242315" y="242315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7" name="object 7"/>
          <p:cNvGrpSpPr/>
          <p:nvPr/>
        </p:nvGrpSpPr>
        <p:grpSpPr>
          <a:xfrm>
            <a:off x="986027" y="3422903"/>
            <a:ext cx="497205" cy="497205"/>
            <a:chOff x="986027" y="3422903"/>
            <a:chExt cx="497205" cy="497205"/>
          </a:xfrm>
        </p:grpSpPr>
        <p:sp>
          <p:nvSpPr>
            <p:cNvPr id="8" name="object 8"/>
            <p:cNvSpPr/>
            <p:nvPr/>
          </p:nvSpPr>
          <p:spPr>
            <a:xfrm>
              <a:off x="992123" y="3428999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40" h="485139">
                  <a:moveTo>
                    <a:pt x="242315" y="0"/>
                  </a:moveTo>
                  <a:lnTo>
                    <a:pt x="0" y="0"/>
                  </a:lnTo>
                  <a:lnTo>
                    <a:pt x="242315" y="242316"/>
                  </a:lnTo>
                  <a:lnTo>
                    <a:pt x="0" y="484631"/>
                  </a:lnTo>
                  <a:lnTo>
                    <a:pt x="242315" y="484631"/>
                  </a:lnTo>
                  <a:lnTo>
                    <a:pt x="484631" y="242316"/>
                  </a:lnTo>
                  <a:lnTo>
                    <a:pt x="24231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992123" y="3428999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40" h="485139">
                  <a:moveTo>
                    <a:pt x="0" y="0"/>
                  </a:moveTo>
                  <a:lnTo>
                    <a:pt x="242315" y="0"/>
                  </a:lnTo>
                  <a:lnTo>
                    <a:pt x="484631" y="242316"/>
                  </a:lnTo>
                  <a:lnTo>
                    <a:pt x="242315" y="484631"/>
                  </a:lnTo>
                  <a:lnTo>
                    <a:pt x="0" y="484631"/>
                  </a:lnTo>
                  <a:lnTo>
                    <a:pt x="242315" y="242316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grpSp>
        <p:nvGrpSpPr>
          <p:cNvPr id="10" name="object 10"/>
          <p:cNvGrpSpPr/>
          <p:nvPr/>
        </p:nvGrpSpPr>
        <p:grpSpPr>
          <a:xfrm>
            <a:off x="998219" y="4701540"/>
            <a:ext cx="497205" cy="497205"/>
            <a:chOff x="998219" y="4701540"/>
            <a:chExt cx="497205" cy="497205"/>
          </a:xfrm>
        </p:grpSpPr>
        <p:sp>
          <p:nvSpPr>
            <p:cNvPr id="11" name="object 11"/>
            <p:cNvSpPr/>
            <p:nvPr/>
          </p:nvSpPr>
          <p:spPr>
            <a:xfrm>
              <a:off x="1004315" y="4707636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40" h="485139">
                  <a:moveTo>
                    <a:pt x="242315" y="0"/>
                  </a:moveTo>
                  <a:lnTo>
                    <a:pt x="0" y="0"/>
                  </a:lnTo>
                  <a:lnTo>
                    <a:pt x="242315" y="242315"/>
                  </a:lnTo>
                  <a:lnTo>
                    <a:pt x="0" y="484631"/>
                  </a:lnTo>
                  <a:lnTo>
                    <a:pt x="242315" y="484631"/>
                  </a:lnTo>
                  <a:lnTo>
                    <a:pt x="484631" y="242315"/>
                  </a:lnTo>
                  <a:lnTo>
                    <a:pt x="242315" y="0"/>
                  </a:lnTo>
                  <a:close/>
                </a:path>
              </a:pathLst>
            </a:custGeom>
            <a:solidFill>
              <a:srgbClr val="FF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004315" y="4707636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40" h="485139">
                  <a:moveTo>
                    <a:pt x="0" y="0"/>
                  </a:moveTo>
                  <a:lnTo>
                    <a:pt x="242315" y="0"/>
                  </a:lnTo>
                  <a:lnTo>
                    <a:pt x="484631" y="242315"/>
                  </a:lnTo>
                  <a:lnTo>
                    <a:pt x="242315" y="484631"/>
                  </a:lnTo>
                  <a:lnTo>
                    <a:pt x="0" y="484631"/>
                  </a:lnTo>
                  <a:lnTo>
                    <a:pt x="242315" y="242315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/>
          <p:nvPr/>
        </p:nvSpPr>
        <p:spPr>
          <a:xfrm>
            <a:off x="1947164" y="1447546"/>
            <a:ext cx="9537065" cy="41611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27558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Times New Roman"/>
                <a:cs typeface="Times New Roman"/>
              </a:rPr>
              <a:t>Учёт</a:t>
            </a:r>
            <a:r>
              <a:rPr sz="1800" b="1" spc="-45" dirty="0">
                <a:latin typeface="Times New Roman"/>
                <a:cs typeface="Times New Roman"/>
              </a:rPr>
              <a:t> </a:t>
            </a:r>
            <a:r>
              <a:rPr sz="1800" b="1" spc="-10" dirty="0">
                <a:latin typeface="Times New Roman"/>
                <a:cs typeface="Times New Roman"/>
              </a:rPr>
              <a:t>ожогов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45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b="1" dirty="0">
                <a:latin typeface="Calibri"/>
                <a:cs typeface="Calibri"/>
              </a:rPr>
              <a:t>Рубрика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T29</a:t>
            </a:r>
            <a:r>
              <a:rPr sz="1800" b="1" spc="-15" dirty="0">
                <a:latin typeface="Calibri"/>
                <a:cs typeface="Calibri"/>
              </a:rPr>
              <a:t> </a:t>
            </a:r>
            <a:r>
              <a:rPr sz="1800" b="1" spc="-20" dirty="0">
                <a:latin typeface="Calibri"/>
                <a:cs typeface="Calibri"/>
              </a:rPr>
              <a:t>Термические</a:t>
            </a:r>
            <a:r>
              <a:rPr sz="1800" b="1" spc="-6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химические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ожоги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множественной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2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неуточненной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локализации</a:t>
            </a:r>
            <a:endParaRPr sz="1800">
              <a:latin typeface="Calibri"/>
              <a:cs typeface="Calibri"/>
            </a:endParaRPr>
          </a:p>
          <a:p>
            <a:pPr marL="12700" marR="614045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включает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ожоги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нескольких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областей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тела,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классифицируемые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более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чем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одной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из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рубрик Т20-</a:t>
            </a:r>
            <a:r>
              <a:rPr sz="1800" dirty="0">
                <a:latin typeface="Calibri"/>
                <a:cs typeface="Calibri"/>
              </a:rPr>
              <a:t>Т28,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не</a:t>
            </a:r>
            <a:r>
              <a:rPr sz="1800" b="1" spc="-10" dirty="0">
                <a:latin typeface="Calibri"/>
                <a:cs typeface="Calibri"/>
              </a:rPr>
              <a:t> используется</a:t>
            </a:r>
            <a:r>
              <a:rPr sz="1800" spc="-10" dirty="0">
                <a:latin typeface="Calibri"/>
                <a:cs typeface="Calibri"/>
              </a:rPr>
              <a:t>,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так</a:t>
            </a:r>
            <a:r>
              <a:rPr sz="1800" spc="-2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как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должна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быть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зарегистрирована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каждая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локализация ожоговой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травмы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отдельно.</a:t>
            </a:r>
            <a:endParaRPr sz="1800">
              <a:latin typeface="Calibri"/>
              <a:cs typeface="Calibri"/>
            </a:endParaRPr>
          </a:p>
          <a:p>
            <a:pPr marL="12700" marR="417830" algn="just">
              <a:lnSpc>
                <a:spcPct val="100000"/>
              </a:lnSpc>
              <a:spcBef>
                <a:spcPts val="2160"/>
              </a:spcBef>
            </a:pPr>
            <a:r>
              <a:rPr sz="1800" b="1" dirty="0">
                <a:latin typeface="Calibri"/>
                <a:cs typeface="Calibri"/>
              </a:rPr>
              <a:t>Рубрика</a:t>
            </a:r>
            <a:r>
              <a:rPr sz="1800" b="1" spc="-5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T30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20" dirty="0">
                <a:latin typeface="Calibri"/>
                <a:cs typeface="Calibri"/>
              </a:rPr>
              <a:t>Термические</a:t>
            </a:r>
            <a:r>
              <a:rPr sz="1800" b="1" spc="-8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химические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ожоги</a:t>
            </a:r>
            <a:r>
              <a:rPr sz="1800" b="1" spc="-7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неуточненной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локализации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включает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ожоги неуточненной</a:t>
            </a:r>
            <a:r>
              <a:rPr sz="1800" spc="-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локализации,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статистике</a:t>
            </a:r>
            <a:r>
              <a:rPr sz="1800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не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используется</a:t>
            </a:r>
            <a:r>
              <a:rPr sz="1800" spc="-10" dirty="0">
                <a:latin typeface="Calibri"/>
                <a:cs typeface="Calibri"/>
              </a:rPr>
              <a:t>,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так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как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локализация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должна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20" dirty="0">
                <a:latin typeface="Calibri"/>
                <a:cs typeface="Calibri"/>
              </a:rPr>
              <a:t>быть </a:t>
            </a:r>
            <a:r>
              <a:rPr sz="1800" spc="-10" dirty="0">
                <a:latin typeface="Calibri"/>
                <a:cs typeface="Calibri"/>
              </a:rPr>
              <a:t>уточнена.</a:t>
            </a:r>
            <a:endParaRPr sz="1800">
              <a:latin typeface="Calibri"/>
              <a:cs typeface="Calibri"/>
            </a:endParaRPr>
          </a:p>
          <a:p>
            <a:pPr marL="12700" marR="784860">
              <a:lnSpc>
                <a:spcPct val="100000"/>
              </a:lnSpc>
              <a:spcBef>
                <a:spcPts val="2160"/>
              </a:spcBef>
            </a:pPr>
            <a:r>
              <a:rPr sz="1800" b="1" dirty="0">
                <a:latin typeface="Calibri"/>
                <a:cs typeface="Calibri"/>
              </a:rPr>
              <a:t>Рубрики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T31-</a:t>
            </a:r>
            <a:r>
              <a:rPr sz="1800" b="1" dirty="0">
                <a:latin typeface="Calibri"/>
                <a:cs typeface="Calibri"/>
              </a:rPr>
              <a:t>T32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ожоги,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классифицированные</a:t>
            </a:r>
            <a:r>
              <a:rPr sz="1800" b="1" spc="-2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в зависимости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от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площади </a:t>
            </a:r>
            <a:r>
              <a:rPr sz="1800" b="1" spc="-10" dirty="0">
                <a:latin typeface="Calibri"/>
                <a:cs typeface="Calibri"/>
              </a:rPr>
              <a:t>пораженной </a:t>
            </a:r>
            <a:r>
              <a:rPr sz="1800" b="1" dirty="0">
                <a:latin typeface="Calibri"/>
                <a:cs typeface="Calibri"/>
              </a:rPr>
              <a:t>поверхности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тела</a:t>
            </a:r>
            <a:r>
              <a:rPr sz="1800" b="1" spc="-6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–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являются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дополнительными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не</a:t>
            </a:r>
            <a:r>
              <a:rPr sz="1800" b="1" spc="-4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должны</a:t>
            </a:r>
            <a:r>
              <a:rPr sz="1800" b="1" spc="-3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использоваться</a:t>
            </a:r>
            <a:r>
              <a:rPr sz="1800" b="1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в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качестве </a:t>
            </a:r>
            <a:r>
              <a:rPr sz="1800" dirty="0">
                <a:latin typeface="Calibri"/>
                <a:cs typeface="Calibri"/>
              </a:rPr>
              <a:t>основной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травмы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или</a:t>
            </a:r>
            <a:r>
              <a:rPr sz="1800" spc="-6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первоначальной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причины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смерти.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Локализация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ожога</a:t>
            </a:r>
            <a:r>
              <a:rPr sz="1800" spc="-7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является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dirty="0">
                <a:latin typeface="Calibri"/>
                <a:cs typeface="Calibri"/>
              </a:rPr>
              <a:t>визуальной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и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должна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быть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уточнена.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</a:t>
            </a:r>
            <a:r>
              <a:rPr sz="1800" spc="-4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этой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целью</a:t>
            </a:r>
            <a:r>
              <a:rPr sz="1800" spc="-5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следует</a:t>
            </a:r>
            <a:r>
              <a:rPr sz="1800" spc="-60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использовать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spc="-10" dirty="0">
                <a:latin typeface="Calibri"/>
                <a:cs typeface="Calibri"/>
              </a:rPr>
              <a:t>только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рубрики</a:t>
            </a:r>
            <a:r>
              <a:rPr sz="1800" spc="-5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T20-</a:t>
            </a:r>
            <a:r>
              <a:rPr sz="1800" spc="-25" dirty="0">
                <a:latin typeface="Calibri"/>
                <a:cs typeface="Calibri"/>
              </a:rPr>
              <a:t>T28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56817" y="497840"/>
            <a:ext cx="1904364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900" b="1" spc="-10" dirty="0">
                <a:latin typeface="Arial"/>
                <a:cs typeface="Arial"/>
              </a:rPr>
              <a:t>М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14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С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Т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О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b="1" dirty="0">
                <a:latin typeface="Arial"/>
                <a:cs typeface="Arial"/>
              </a:rPr>
              <a:t>З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Д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В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О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Х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Р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А</a:t>
            </a:r>
            <a:r>
              <a:rPr sz="900" b="1" spc="-13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Е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dirty="0">
                <a:latin typeface="Arial"/>
                <a:cs typeface="Arial"/>
              </a:rPr>
              <a:t>Н</a:t>
            </a:r>
            <a:r>
              <a:rPr sz="900" b="1" spc="-125" dirty="0">
                <a:latin typeface="Arial"/>
                <a:cs typeface="Arial"/>
              </a:rPr>
              <a:t> </a:t>
            </a:r>
            <a:r>
              <a:rPr sz="900" b="1" spc="-10" dirty="0">
                <a:latin typeface="Arial"/>
                <a:cs typeface="Arial"/>
              </a:rPr>
              <a:t>И</a:t>
            </a:r>
            <a:r>
              <a:rPr sz="900" b="1" spc="-120" dirty="0">
                <a:latin typeface="Arial"/>
                <a:cs typeface="Arial"/>
              </a:rPr>
              <a:t> </a:t>
            </a:r>
            <a:r>
              <a:rPr sz="900" b="1" spc="-50" dirty="0">
                <a:latin typeface="Arial"/>
                <a:cs typeface="Arial"/>
              </a:rPr>
              <a:t>Я</a:t>
            </a:r>
            <a:endParaRPr sz="9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Й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С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spc="-85" dirty="0">
                <a:latin typeface="Microsoft Sans Serif"/>
                <a:cs typeface="Microsoft Sans Serif"/>
              </a:rPr>
              <a:t>К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О</a:t>
            </a:r>
            <a:r>
              <a:rPr sz="900" spc="-114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Й</a:t>
            </a:r>
            <a:r>
              <a:rPr sz="900" spc="270" dirty="0">
                <a:latin typeface="Microsoft Sans Serif"/>
                <a:cs typeface="Microsoft Sans Serif"/>
              </a:rPr>
              <a:t> </a:t>
            </a:r>
            <a:r>
              <a:rPr sz="900" spc="-90" dirty="0">
                <a:latin typeface="Microsoft Sans Serif"/>
                <a:cs typeface="Microsoft Sans Serif"/>
              </a:rPr>
              <a:t>Ф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0" dirty="0">
                <a:latin typeface="Microsoft Sans Serif"/>
                <a:cs typeface="Microsoft Sans Serif"/>
              </a:rPr>
              <a:t>Д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Е</a:t>
            </a:r>
            <a:r>
              <a:rPr sz="900" spc="-105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Р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dirty="0">
                <a:latin typeface="Microsoft Sans Serif"/>
                <a:cs typeface="Microsoft Sans Serif"/>
              </a:rPr>
              <a:t>А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20" dirty="0">
                <a:latin typeface="Microsoft Sans Serif"/>
                <a:cs typeface="Microsoft Sans Serif"/>
              </a:rPr>
              <a:t>Ц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10" dirty="0">
                <a:latin typeface="Microsoft Sans Serif"/>
                <a:cs typeface="Microsoft Sans Serif"/>
              </a:rPr>
              <a:t>И</a:t>
            </a:r>
            <a:r>
              <a:rPr sz="900" spc="-110" dirty="0">
                <a:latin typeface="Microsoft Sans Serif"/>
                <a:cs typeface="Microsoft Sans Serif"/>
              </a:rPr>
              <a:t> </a:t>
            </a:r>
            <a:r>
              <a:rPr sz="900" spc="-50" dirty="0">
                <a:latin typeface="Microsoft Sans Serif"/>
                <a:cs typeface="Microsoft Sans Serif"/>
              </a:rPr>
              <a:t>И</a:t>
            </a:r>
            <a:endParaRPr sz="9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3904234" y="228422"/>
            <a:ext cx="7285990" cy="1270635"/>
          </a:xfrm>
          <a:prstGeom prst="rect">
            <a:avLst/>
          </a:prstGeom>
        </p:spPr>
        <p:txBody>
          <a:bodyPr vert="horz" wrap="square" lIns="0" tIns="85725" rIns="0" bIns="0" rtlCol="0">
            <a:spAutoFit/>
          </a:bodyPr>
          <a:lstStyle/>
          <a:p>
            <a:pPr marL="2082164" marR="5080" indent="-2070100">
              <a:lnSpc>
                <a:spcPts val="4650"/>
              </a:lnSpc>
              <a:spcBef>
                <a:spcPts val="675"/>
              </a:spcBef>
            </a:pPr>
            <a:r>
              <a:rPr sz="4300" spc="-285" dirty="0"/>
              <a:t>Внутриформенный</a:t>
            </a:r>
            <a:r>
              <a:rPr sz="4300" spc="10" dirty="0"/>
              <a:t> </a:t>
            </a:r>
            <a:r>
              <a:rPr sz="4300" spc="-190" dirty="0"/>
              <a:t>контроль </a:t>
            </a:r>
            <a:r>
              <a:rPr sz="4300" spc="-515" dirty="0"/>
              <a:t>формы</a:t>
            </a:r>
            <a:r>
              <a:rPr sz="4300" spc="-20" dirty="0"/>
              <a:t> </a:t>
            </a:r>
            <a:r>
              <a:rPr sz="4300" spc="-530" dirty="0"/>
              <a:t>№</a:t>
            </a:r>
            <a:r>
              <a:rPr sz="4300" spc="-30" dirty="0"/>
              <a:t> </a:t>
            </a:r>
            <a:r>
              <a:rPr sz="4300" spc="-25" dirty="0"/>
              <a:t>57</a:t>
            </a:r>
            <a:endParaRPr sz="4300"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/>
              <a:t>Строка</a:t>
            </a:r>
            <a:r>
              <a:rPr spc="-30" dirty="0"/>
              <a:t> </a:t>
            </a:r>
            <a:r>
              <a:rPr dirty="0"/>
              <a:t>17</a:t>
            </a:r>
            <a:r>
              <a:rPr spc="-30" dirty="0"/>
              <a:t> </a:t>
            </a:r>
            <a:r>
              <a:rPr b="1" dirty="0">
                <a:latin typeface="Calibri"/>
                <a:cs typeface="Calibri"/>
              </a:rPr>
              <a:t>=</a:t>
            </a:r>
            <a:r>
              <a:rPr b="1" spc="-25" dirty="0">
                <a:latin typeface="Calibri"/>
                <a:cs typeface="Calibri"/>
              </a:rPr>
              <a:t> </a:t>
            </a:r>
            <a:r>
              <a:rPr dirty="0"/>
              <a:t>сумме строк</a:t>
            </a:r>
            <a:r>
              <a:rPr spc="-15" dirty="0"/>
              <a:t> </a:t>
            </a:r>
            <a:r>
              <a:rPr dirty="0"/>
              <a:t>18,</a:t>
            </a:r>
            <a:r>
              <a:rPr spc="-15" dirty="0"/>
              <a:t> </a:t>
            </a:r>
            <a:r>
              <a:rPr dirty="0"/>
              <a:t>21,</a:t>
            </a:r>
            <a:r>
              <a:rPr spc="-10" dirty="0"/>
              <a:t> </a:t>
            </a:r>
            <a:r>
              <a:rPr dirty="0"/>
              <a:t>24,</a:t>
            </a:r>
            <a:r>
              <a:rPr spc="-10" dirty="0"/>
              <a:t> </a:t>
            </a:r>
            <a:r>
              <a:rPr dirty="0"/>
              <a:t>27,</a:t>
            </a:r>
            <a:r>
              <a:rPr spc="-15" dirty="0"/>
              <a:t> </a:t>
            </a:r>
            <a:r>
              <a:rPr dirty="0"/>
              <a:t>30</a:t>
            </a:r>
            <a:r>
              <a:rPr spc="-25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33;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38</a:t>
            </a:r>
            <a:r>
              <a:rPr spc="-30" dirty="0"/>
              <a:t> </a:t>
            </a:r>
            <a:r>
              <a:rPr dirty="0"/>
              <a:t>&gt;=</a:t>
            </a:r>
            <a:r>
              <a:rPr spc="-15" dirty="0"/>
              <a:t> </a:t>
            </a:r>
            <a:r>
              <a:rPr dirty="0"/>
              <a:t>сумме</a:t>
            </a:r>
            <a:r>
              <a:rPr spc="-5" dirty="0"/>
              <a:t> </a:t>
            </a:r>
            <a:r>
              <a:rPr dirty="0"/>
              <a:t>строк</a:t>
            </a:r>
            <a:r>
              <a:rPr spc="-20" dirty="0"/>
              <a:t> </a:t>
            </a:r>
            <a:r>
              <a:rPr dirty="0"/>
              <a:t>39</a:t>
            </a:r>
            <a:r>
              <a:rPr spc="-30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40;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42</a:t>
            </a:r>
            <a:r>
              <a:rPr spc="-25" dirty="0"/>
              <a:t> </a:t>
            </a:r>
            <a:r>
              <a:rPr dirty="0"/>
              <a:t>&gt;=</a:t>
            </a:r>
            <a:r>
              <a:rPr spc="-20" dirty="0"/>
              <a:t> </a:t>
            </a:r>
            <a:r>
              <a:rPr dirty="0"/>
              <a:t>суммы</a:t>
            </a:r>
            <a:r>
              <a:rPr spc="-10" dirty="0"/>
              <a:t> </a:t>
            </a:r>
            <a:r>
              <a:rPr dirty="0"/>
              <a:t>строк</a:t>
            </a:r>
            <a:r>
              <a:rPr spc="-25" dirty="0"/>
              <a:t> </a:t>
            </a:r>
            <a:r>
              <a:rPr dirty="0"/>
              <a:t>43,</a:t>
            </a:r>
            <a:r>
              <a:rPr spc="-15" dirty="0"/>
              <a:t> </a:t>
            </a:r>
            <a:r>
              <a:rPr dirty="0"/>
              <a:t>44,</a:t>
            </a:r>
            <a:r>
              <a:rPr spc="-10" dirty="0"/>
              <a:t> </a:t>
            </a:r>
            <a:r>
              <a:rPr dirty="0"/>
              <a:t>52,</a:t>
            </a:r>
            <a:r>
              <a:rPr spc="-15" dirty="0"/>
              <a:t> </a:t>
            </a:r>
            <a:r>
              <a:rPr dirty="0"/>
              <a:t>55</a:t>
            </a:r>
            <a:r>
              <a:rPr spc="-20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58;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0" dirty="0"/>
              <a:t> </a:t>
            </a:r>
            <a:r>
              <a:rPr dirty="0"/>
              <a:t>44</a:t>
            </a:r>
            <a:r>
              <a:rPr spc="-30" dirty="0"/>
              <a:t> </a:t>
            </a:r>
            <a:r>
              <a:rPr b="1" dirty="0">
                <a:latin typeface="Calibri"/>
                <a:cs typeface="Calibri"/>
              </a:rPr>
              <a:t>=</a:t>
            </a:r>
            <a:r>
              <a:rPr b="1" spc="-25" dirty="0">
                <a:latin typeface="Calibri"/>
                <a:cs typeface="Calibri"/>
              </a:rPr>
              <a:t> </a:t>
            </a:r>
            <a:r>
              <a:rPr dirty="0"/>
              <a:t>сумме строк</a:t>
            </a:r>
            <a:r>
              <a:rPr spc="-15" dirty="0"/>
              <a:t> </a:t>
            </a:r>
            <a:r>
              <a:rPr dirty="0"/>
              <a:t>45,</a:t>
            </a:r>
            <a:r>
              <a:rPr spc="-15" dirty="0"/>
              <a:t> </a:t>
            </a:r>
            <a:r>
              <a:rPr dirty="0"/>
              <a:t>46,</a:t>
            </a:r>
            <a:r>
              <a:rPr spc="-10" dirty="0"/>
              <a:t> </a:t>
            </a:r>
            <a:r>
              <a:rPr dirty="0"/>
              <a:t>47,</a:t>
            </a:r>
            <a:r>
              <a:rPr spc="-10" dirty="0"/>
              <a:t> </a:t>
            </a:r>
            <a:r>
              <a:rPr dirty="0"/>
              <a:t>48,</a:t>
            </a:r>
            <a:r>
              <a:rPr spc="-15" dirty="0"/>
              <a:t> </a:t>
            </a:r>
            <a:r>
              <a:rPr dirty="0"/>
              <a:t>49,</a:t>
            </a:r>
            <a:r>
              <a:rPr spc="-10" dirty="0"/>
              <a:t> </a:t>
            </a:r>
            <a:r>
              <a:rPr dirty="0"/>
              <a:t>50</a:t>
            </a:r>
            <a:r>
              <a:rPr spc="-25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51;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52</a:t>
            </a:r>
            <a:r>
              <a:rPr spc="-35" dirty="0"/>
              <a:t> </a:t>
            </a:r>
            <a:r>
              <a:rPr dirty="0"/>
              <a:t>&gt;=</a:t>
            </a:r>
            <a:r>
              <a:rPr spc="-25" dirty="0"/>
              <a:t> </a:t>
            </a:r>
            <a:r>
              <a:rPr dirty="0"/>
              <a:t>сумме</a:t>
            </a:r>
            <a:r>
              <a:rPr spc="-10" dirty="0"/>
              <a:t> </a:t>
            </a:r>
            <a:r>
              <a:rPr dirty="0"/>
              <a:t>строк</a:t>
            </a:r>
            <a:r>
              <a:rPr spc="-25" dirty="0"/>
              <a:t> </a:t>
            </a:r>
            <a:r>
              <a:rPr dirty="0"/>
              <a:t>53</a:t>
            </a:r>
            <a:r>
              <a:rPr spc="-35" dirty="0"/>
              <a:t> </a:t>
            </a:r>
            <a:r>
              <a:rPr dirty="0"/>
              <a:t>и</a:t>
            </a:r>
            <a:r>
              <a:rPr spc="-40" dirty="0"/>
              <a:t> </a:t>
            </a:r>
            <a:r>
              <a:rPr spc="-25" dirty="0"/>
              <a:t>54;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55</a:t>
            </a:r>
            <a:r>
              <a:rPr spc="-30" dirty="0"/>
              <a:t> </a:t>
            </a:r>
            <a:r>
              <a:rPr dirty="0"/>
              <a:t>&gt;=</a:t>
            </a:r>
            <a:r>
              <a:rPr spc="-15" dirty="0"/>
              <a:t> </a:t>
            </a:r>
            <a:r>
              <a:rPr dirty="0"/>
              <a:t>сумме</a:t>
            </a:r>
            <a:r>
              <a:rPr spc="-5" dirty="0"/>
              <a:t> </a:t>
            </a:r>
            <a:r>
              <a:rPr dirty="0"/>
              <a:t>строк</a:t>
            </a:r>
            <a:r>
              <a:rPr spc="-20" dirty="0"/>
              <a:t> </a:t>
            </a:r>
            <a:r>
              <a:rPr dirty="0"/>
              <a:t>56</a:t>
            </a:r>
            <a:r>
              <a:rPr spc="-30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57;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58</a:t>
            </a:r>
            <a:r>
              <a:rPr spc="-30" dirty="0"/>
              <a:t> </a:t>
            </a:r>
            <a:r>
              <a:rPr dirty="0"/>
              <a:t>&gt;=</a:t>
            </a:r>
            <a:r>
              <a:rPr spc="-15" dirty="0"/>
              <a:t> </a:t>
            </a:r>
            <a:r>
              <a:rPr dirty="0"/>
              <a:t>суммы</a:t>
            </a:r>
            <a:r>
              <a:rPr spc="-10" dirty="0"/>
              <a:t> </a:t>
            </a:r>
            <a:r>
              <a:rPr dirty="0"/>
              <a:t>строк</a:t>
            </a:r>
            <a:r>
              <a:rPr spc="-30" dirty="0"/>
              <a:t> </a:t>
            </a:r>
            <a:r>
              <a:rPr dirty="0"/>
              <a:t>59,</a:t>
            </a:r>
            <a:r>
              <a:rPr spc="-15" dirty="0"/>
              <a:t> </a:t>
            </a:r>
            <a:r>
              <a:rPr dirty="0"/>
              <a:t>60</a:t>
            </a:r>
            <a:r>
              <a:rPr spc="-15" dirty="0"/>
              <a:t> </a:t>
            </a:r>
            <a:r>
              <a:rPr dirty="0"/>
              <a:t>и</a:t>
            </a:r>
            <a:r>
              <a:rPr spc="-40" dirty="0"/>
              <a:t> </a:t>
            </a:r>
            <a:r>
              <a:rPr spc="-25" dirty="0"/>
              <a:t>61;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62</a:t>
            </a:r>
            <a:r>
              <a:rPr spc="-25" dirty="0"/>
              <a:t> </a:t>
            </a:r>
            <a:r>
              <a:rPr dirty="0"/>
              <a:t>&gt;=</a:t>
            </a:r>
            <a:r>
              <a:rPr spc="-15" dirty="0"/>
              <a:t> </a:t>
            </a:r>
            <a:r>
              <a:rPr dirty="0"/>
              <a:t>суммы</a:t>
            </a:r>
            <a:r>
              <a:rPr spc="-10" dirty="0"/>
              <a:t> </a:t>
            </a:r>
            <a:r>
              <a:rPr dirty="0"/>
              <a:t>строк</a:t>
            </a:r>
            <a:r>
              <a:rPr spc="-25" dirty="0"/>
              <a:t> </a:t>
            </a:r>
            <a:r>
              <a:rPr dirty="0"/>
              <a:t>63,</a:t>
            </a:r>
            <a:r>
              <a:rPr spc="-10" dirty="0"/>
              <a:t> </a:t>
            </a:r>
            <a:r>
              <a:rPr dirty="0"/>
              <a:t>66,</a:t>
            </a:r>
            <a:r>
              <a:rPr spc="-15" dirty="0"/>
              <a:t> </a:t>
            </a:r>
            <a:r>
              <a:rPr dirty="0"/>
              <a:t>67,</a:t>
            </a:r>
            <a:r>
              <a:rPr spc="-10" dirty="0"/>
              <a:t> </a:t>
            </a:r>
            <a:r>
              <a:rPr dirty="0"/>
              <a:t>70,</a:t>
            </a:r>
            <a:r>
              <a:rPr spc="-15" dirty="0"/>
              <a:t> </a:t>
            </a:r>
            <a:r>
              <a:rPr dirty="0"/>
              <a:t>71,</a:t>
            </a:r>
            <a:r>
              <a:rPr spc="-10" dirty="0"/>
              <a:t> </a:t>
            </a:r>
            <a:r>
              <a:rPr dirty="0"/>
              <a:t>72,</a:t>
            </a:r>
            <a:r>
              <a:rPr spc="-15" dirty="0"/>
              <a:t> </a:t>
            </a:r>
            <a:r>
              <a:rPr dirty="0"/>
              <a:t>73,</a:t>
            </a:r>
            <a:r>
              <a:rPr spc="-10" dirty="0"/>
              <a:t> </a:t>
            </a:r>
            <a:r>
              <a:rPr dirty="0"/>
              <a:t>74,</a:t>
            </a:r>
            <a:r>
              <a:rPr spc="-15" dirty="0"/>
              <a:t> </a:t>
            </a:r>
            <a:r>
              <a:rPr dirty="0"/>
              <a:t>75</a:t>
            </a:r>
            <a:r>
              <a:rPr spc="-15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76;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63</a:t>
            </a:r>
            <a:r>
              <a:rPr spc="-30" dirty="0"/>
              <a:t> </a:t>
            </a:r>
            <a:r>
              <a:rPr dirty="0"/>
              <a:t>&gt;=</a:t>
            </a:r>
            <a:r>
              <a:rPr spc="-15" dirty="0"/>
              <a:t> </a:t>
            </a:r>
            <a:r>
              <a:rPr dirty="0"/>
              <a:t>сумме</a:t>
            </a:r>
            <a:r>
              <a:rPr spc="-5" dirty="0"/>
              <a:t> </a:t>
            </a:r>
            <a:r>
              <a:rPr dirty="0"/>
              <a:t>строк</a:t>
            </a:r>
            <a:r>
              <a:rPr spc="-20" dirty="0"/>
              <a:t> </a:t>
            </a:r>
            <a:r>
              <a:rPr dirty="0"/>
              <a:t>64</a:t>
            </a:r>
            <a:r>
              <a:rPr spc="-30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65;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67</a:t>
            </a:r>
            <a:r>
              <a:rPr spc="-35" dirty="0"/>
              <a:t> </a:t>
            </a:r>
            <a:r>
              <a:rPr dirty="0"/>
              <a:t>&gt;=</a:t>
            </a:r>
            <a:r>
              <a:rPr spc="-25" dirty="0"/>
              <a:t> </a:t>
            </a:r>
            <a:r>
              <a:rPr dirty="0"/>
              <a:t>сумме</a:t>
            </a:r>
            <a:r>
              <a:rPr spc="-10" dirty="0"/>
              <a:t> </a:t>
            </a:r>
            <a:r>
              <a:rPr dirty="0"/>
              <a:t>строк</a:t>
            </a:r>
            <a:r>
              <a:rPr spc="-25" dirty="0"/>
              <a:t> </a:t>
            </a:r>
            <a:r>
              <a:rPr dirty="0"/>
              <a:t>68</a:t>
            </a:r>
            <a:r>
              <a:rPr spc="-35" dirty="0"/>
              <a:t> </a:t>
            </a:r>
            <a:r>
              <a:rPr dirty="0"/>
              <a:t>и</a:t>
            </a:r>
            <a:r>
              <a:rPr spc="-40" dirty="0"/>
              <a:t> </a:t>
            </a:r>
            <a:r>
              <a:rPr spc="-25" dirty="0"/>
              <a:t>69;</a:t>
            </a: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76</a:t>
            </a:r>
            <a:r>
              <a:rPr spc="-30" dirty="0"/>
              <a:t> </a:t>
            </a:r>
            <a:r>
              <a:rPr dirty="0"/>
              <a:t>&gt;=</a:t>
            </a:r>
            <a:r>
              <a:rPr spc="-15" dirty="0"/>
              <a:t> </a:t>
            </a:r>
            <a:r>
              <a:rPr dirty="0"/>
              <a:t>сумме</a:t>
            </a:r>
            <a:r>
              <a:rPr spc="-5" dirty="0"/>
              <a:t> </a:t>
            </a:r>
            <a:r>
              <a:rPr dirty="0"/>
              <a:t>строк</a:t>
            </a:r>
            <a:r>
              <a:rPr spc="-20" dirty="0"/>
              <a:t> </a:t>
            </a:r>
            <a:r>
              <a:rPr dirty="0"/>
              <a:t>77</a:t>
            </a:r>
            <a:r>
              <a:rPr spc="-30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78;</a:t>
            </a:r>
          </a:p>
          <a:p>
            <a:pPr marL="12700">
              <a:lnSpc>
                <a:spcPct val="100000"/>
              </a:lnSpc>
            </a:pPr>
            <a:r>
              <a:rPr dirty="0"/>
              <a:t>Строка</a:t>
            </a:r>
            <a:r>
              <a:rPr spc="-35" dirty="0"/>
              <a:t> </a:t>
            </a:r>
            <a:r>
              <a:rPr dirty="0"/>
              <a:t>79</a:t>
            </a:r>
            <a:r>
              <a:rPr spc="-25" dirty="0"/>
              <a:t> </a:t>
            </a:r>
            <a:r>
              <a:rPr dirty="0"/>
              <a:t>&gt;=</a:t>
            </a:r>
            <a:r>
              <a:rPr spc="-20" dirty="0"/>
              <a:t> </a:t>
            </a:r>
            <a:r>
              <a:rPr dirty="0"/>
              <a:t>суммы</a:t>
            </a:r>
            <a:r>
              <a:rPr spc="-5" dirty="0"/>
              <a:t> </a:t>
            </a:r>
            <a:r>
              <a:rPr dirty="0"/>
              <a:t>строк</a:t>
            </a:r>
            <a:r>
              <a:rPr spc="-30" dirty="0"/>
              <a:t> </a:t>
            </a:r>
            <a:r>
              <a:rPr dirty="0"/>
              <a:t>80,</a:t>
            </a:r>
            <a:r>
              <a:rPr spc="-10" dirty="0"/>
              <a:t> </a:t>
            </a:r>
            <a:r>
              <a:rPr dirty="0"/>
              <a:t>81,</a:t>
            </a:r>
            <a:r>
              <a:rPr spc="-15" dirty="0"/>
              <a:t> </a:t>
            </a:r>
            <a:r>
              <a:rPr dirty="0"/>
              <a:t>82,</a:t>
            </a:r>
            <a:r>
              <a:rPr spc="-15" dirty="0"/>
              <a:t> </a:t>
            </a:r>
            <a:r>
              <a:rPr dirty="0"/>
              <a:t>83,</a:t>
            </a:r>
            <a:r>
              <a:rPr spc="-10" dirty="0"/>
              <a:t> </a:t>
            </a:r>
            <a:r>
              <a:rPr dirty="0"/>
              <a:t>84</a:t>
            </a:r>
            <a:r>
              <a:rPr spc="-20" dirty="0"/>
              <a:t> </a:t>
            </a:r>
            <a:r>
              <a:rPr dirty="0"/>
              <a:t>и</a:t>
            </a:r>
            <a:r>
              <a:rPr spc="-35" dirty="0"/>
              <a:t> </a:t>
            </a:r>
            <a:r>
              <a:rPr spc="-25" dirty="0"/>
              <a:t>85.</a:t>
            </a:r>
          </a:p>
        </p:txBody>
      </p:sp>
      <p:grpSp>
        <p:nvGrpSpPr>
          <p:cNvPr id="5" name="object 5"/>
          <p:cNvGrpSpPr/>
          <p:nvPr/>
        </p:nvGrpSpPr>
        <p:grpSpPr>
          <a:xfrm>
            <a:off x="2141220" y="6065520"/>
            <a:ext cx="497205" cy="497205"/>
            <a:chOff x="2141220" y="6065520"/>
            <a:chExt cx="497205" cy="497205"/>
          </a:xfrm>
        </p:grpSpPr>
        <p:sp>
          <p:nvSpPr>
            <p:cNvPr id="6" name="object 6"/>
            <p:cNvSpPr/>
            <p:nvPr/>
          </p:nvSpPr>
          <p:spPr>
            <a:xfrm>
              <a:off x="2147316" y="6071616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39" h="485140">
                  <a:moveTo>
                    <a:pt x="242315" y="0"/>
                  </a:moveTo>
                  <a:lnTo>
                    <a:pt x="0" y="0"/>
                  </a:lnTo>
                  <a:lnTo>
                    <a:pt x="242315" y="242316"/>
                  </a:lnTo>
                  <a:lnTo>
                    <a:pt x="0" y="484632"/>
                  </a:lnTo>
                  <a:lnTo>
                    <a:pt x="242315" y="484632"/>
                  </a:lnTo>
                  <a:lnTo>
                    <a:pt x="484631" y="242316"/>
                  </a:lnTo>
                  <a:lnTo>
                    <a:pt x="242315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2147316" y="6071616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39" h="485140">
                  <a:moveTo>
                    <a:pt x="0" y="0"/>
                  </a:moveTo>
                  <a:lnTo>
                    <a:pt x="242315" y="0"/>
                  </a:lnTo>
                  <a:lnTo>
                    <a:pt x="484631" y="242316"/>
                  </a:lnTo>
                  <a:lnTo>
                    <a:pt x="242315" y="484632"/>
                  </a:lnTo>
                  <a:lnTo>
                    <a:pt x="0" y="484632"/>
                  </a:lnTo>
                  <a:lnTo>
                    <a:pt x="242315" y="242316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2733294" y="6149136"/>
            <a:ext cx="672401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latin typeface="Calibri"/>
                <a:cs typeface="Calibri"/>
              </a:rPr>
              <a:t>В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таблице </a:t>
            </a:r>
            <a:r>
              <a:rPr sz="1800" b="1" dirty="0">
                <a:latin typeface="Calibri"/>
                <a:cs typeface="Calibri"/>
              </a:rPr>
              <a:t>2000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–</a:t>
            </a:r>
            <a:r>
              <a:rPr sz="1800" b="1" spc="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графы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15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и</a:t>
            </a:r>
            <a:r>
              <a:rPr sz="1800" b="1" spc="-5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16</a:t>
            </a:r>
            <a:r>
              <a:rPr sz="1800" b="1" spc="-1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строки</a:t>
            </a:r>
            <a:r>
              <a:rPr sz="1800" b="1" spc="-30" dirty="0">
                <a:latin typeface="Calibri"/>
                <a:cs typeface="Calibri"/>
              </a:rPr>
              <a:t> </a:t>
            </a:r>
            <a:r>
              <a:rPr sz="1800" b="1" dirty="0">
                <a:latin typeface="Calibri"/>
                <a:cs typeface="Calibri"/>
              </a:rPr>
              <a:t>1 </a:t>
            </a:r>
            <a:r>
              <a:rPr sz="1800" b="1" spc="-10" dirty="0">
                <a:latin typeface="Calibri"/>
                <a:cs typeface="Calibri"/>
              </a:rPr>
              <a:t>обязательно</a:t>
            </a:r>
            <a:r>
              <a:rPr sz="1800" b="1" spc="-40" dirty="0">
                <a:latin typeface="Calibri"/>
                <a:cs typeface="Calibri"/>
              </a:rPr>
              <a:t> </a:t>
            </a:r>
            <a:r>
              <a:rPr sz="1800" b="1" spc="-10" dirty="0">
                <a:latin typeface="Calibri"/>
                <a:cs typeface="Calibri"/>
              </a:rPr>
              <a:t>заполняются!</a:t>
            </a:r>
            <a:endParaRPr sz="1800">
              <a:latin typeface="Calibri"/>
              <a:cs typeface="Calibri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9553956" y="6057900"/>
            <a:ext cx="497205" cy="497205"/>
            <a:chOff x="9553956" y="6057900"/>
            <a:chExt cx="497205" cy="497205"/>
          </a:xfrm>
        </p:grpSpPr>
        <p:sp>
          <p:nvSpPr>
            <p:cNvPr id="10" name="object 10"/>
            <p:cNvSpPr/>
            <p:nvPr/>
          </p:nvSpPr>
          <p:spPr>
            <a:xfrm>
              <a:off x="9560052" y="6063995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40" h="485140">
                  <a:moveTo>
                    <a:pt x="484631" y="0"/>
                  </a:moveTo>
                  <a:lnTo>
                    <a:pt x="242316" y="0"/>
                  </a:lnTo>
                  <a:lnTo>
                    <a:pt x="0" y="242315"/>
                  </a:lnTo>
                  <a:lnTo>
                    <a:pt x="242316" y="484631"/>
                  </a:lnTo>
                  <a:lnTo>
                    <a:pt x="484631" y="484631"/>
                  </a:lnTo>
                  <a:lnTo>
                    <a:pt x="242316" y="242315"/>
                  </a:lnTo>
                  <a:lnTo>
                    <a:pt x="484631" y="0"/>
                  </a:lnTo>
                  <a:close/>
                </a:path>
              </a:pathLst>
            </a:custGeom>
            <a:solidFill>
              <a:srgbClr val="C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9560052" y="6063995"/>
              <a:ext cx="485140" cy="485140"/>
            </a:xfrm>
            <a:custGeom>
              <a:avLst/>
              <a:gdLst/>
              <a:ahLst/>
              <a:cxnLst/>
              <a:rect l="l" t="t" r="r" b="b"/>
              <a:pathLst>
                <a:path w="485140" h="485140">
                  <a:moveTo>
                    <a:pt x="484631" y="484631"/>
                  </a:moveTo>
                  <a:lnTo>
                    <a:pt x="242316" y="484631"/>
                  </a:lnTo>
                  <a:lnTo>
                    <a:pt x="0" y="242315"/>
                  </a:lnTo>
                  <a:lnTo>
                    <a:pt x="242316" y="0"/>
                  </a:lnTo>
                  <a:lnTo>
                    <a:pt x="484631" y="0"/>
                  </a:lnTo>
                  <a:lnTo>
                    <a:pt x="242316" y="242315"/>
                  </a:lnTo>
                  <a:lnTo>
                    <a:pt x="484631" y="484631"/>
                  </a:lnTo>
                  <a:close/>
                </a:path>
              </a:pathLst>
            </a:custGeom>
            <a:ln w="12192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421373" y="2359279"/>
            <a:ext cx="3070860" cy="12725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1097915" algn="l"/>
              </a:tabLst>
            </a:pPr>
            <a:r>
              <a:rPr sz="1600" dirty="0">
                <a:latin typeface="Calibri"/>
                <a:cs typeface="Calibri"/>
              </a:rPr>
              <a:t>Графа</a:t>
            </a:r>
            <a:r>
              <a:rPr sz="1600" spc="114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7</a:t>
            </a:r>
            <a:r>
              <a:rPr sz="1600" spc="11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&gt;=</a:t>
            </a:r>
            <a:r>
              <a:rPr sz="1600" dirty="0">
                <a:latin typeface="Calibri"/>
                <a:cs typeface="Calibri"/>
              </a:rPr>
              <a:t>	суммы</a:t>
            </a:r>
            <a:r>
              <a:rPr sz="1600" spc="17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</a:t>
            </a:r>
            <a:r>
              <a:rPr sz="1600" spc="16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8,</a:t>
            </a:r>
            <a:r>
              <a:rPr sz="1600" spc="16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9,</a:t>
            </a:r>
            <a:r>
              <a:rPr sz="1600" spc="17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10</a:t>
            </a:r>
            <a:r>
              <a:rPr sz="1600" spc="155" dirty="0">
                <a:latin typeface="Calibri"/>
                <a:cs typeface="Calibri"/>
              </a:rPr>
              <a:t> </a:t>
            </a:r>
            <a:r>
              <a:rPr sz="1600" spc="-50" dirty="0">
                <a:latin typeface="Calibri"/>
                <a:cs typeface="Calibri"/>
              </a:rPr>
              <a:t>и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25" dirty="0">
                <a:latin typeface="Calibri"/>
                <a:cs typeface="Calibri"/>
              </a:rPr>
              <a:t>11;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600" spc="-20" dirty="0">
                <a:latin typeface="Calibri"/>
                <a:cs typeface="Calibri"/>
              </a:rPr>
              <a:t>Графа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11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&gt;=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сумме граф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12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25" dirty="0">
                <a:latin typeface="Calibri"/>
                <a:cs typeface="Calibri"/>
              </a:rPr>
              <a:t> 13;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ts val="1910"/>
              </a:lnSpc>
            </a:pPr>
            <a:r>
              <a:rPr sz="1600" spc="-20" dirty="0">
                <a:latin typeface="Calibri"/>
                <a:cs typeface="Calibri"/>
              </a:rPr>
              <a:t>Графа</a:t>
            </a:r>
            <a:r>
              <a:rPr sz="1600" spc="-3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14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&gt;=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сумме</a:t>
            </a:r>
            <a:r>
              <a:rPr sz="1600" spc="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</a:t>
            </a:r>
            <a:r>
              <a:rPr sz="1600" spc="-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15</a:t>
            </a:r>
            <a:r>
              <a:rPr sz="1600" spc="-1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и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spc="-25" dirty="0">
                <a:latin typeface="Calibri"/>
                <a:cs typeface="Calibri"/>
              </a:rPr>
              <a:t>16;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ts val="2150"/>
              </a:lnSpc>
            </a:pPr>
            <a:r>
              <a:rPr sz="1600" spc="-20" dirty="0">
                <a:latin typeface="Calibri"/>
                <a:cs typeface="Calibri"/>
              </a:rPr>
              <a:t>Графа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19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&gt;=</a:t>
            </a:r>
            <a:r>
              <a:rPr sz="1600" spc="34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граф</a:t>
            </a:r>
            <a:r>
              <a:rPr sz="1600" spc="-30" dirty="0">
                <a:latin typeface="Calibri"/>
                <a:cs typeface="Calibri"/>
              </a:rPr>
              <a:t> </a:t>
            </a:r>
            <a:r>
              <a:rPr sz="1600" dirty="0">
                <a:latin typeface="Calibri"/>
                <a:cs typeface="Calibri"/>
              </a:rPr>
              <a:t>20</a:t>
            </a:r>
            <a:r>
              <a:rPr sz="1600" spc="-5" dirty="0">
                <a:latin typeface="Calibri"/>
                <a:cs typeface="Calibri"/>
              </a:rPr>
              <a:t> </a:t>
            </a:r>
            <a:r>
              <a:rPr sz="1800" b="1" spc="-25" dirty="0">
                <a:latin typeface="Calibri"/>
                <a:cs typeface="Calibri"/>
              </a:rPr>
              <a:t>(!)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72159" y="1671345"/>
            <a:ext cx="11089005" cy="717550"/>
          </a:xfrm>
          <a:prstGeom prst="rect">
            <a:avLst/>
          </a:prstGeom>
        </p:spPr>
        <p:txBody>
          <a:bodyPr vert="horz" wrap="square" lIns="0" tIns="1149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5"/>
              </a:spcBef>
              <a:tabLst>
                <a:tab pos="5381625" algn="l"/>
              </a:tabLst>
            </a:pPr>
            <a:r>
              <a:rPr sz="1600" b="1" dirty="0">
                <a:latin typeface="Calibri"/>
                <a:cs typeface="Calibri"/>
              </a:rPr>
              <a:t>Строка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1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=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сумме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строк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2,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6,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9,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13,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17,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36,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37,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spc="-25" dirty="0">
                <a:latin typeface="Calibri"/>
                <a:cs typeface="Calibri"/>
              </a:rPr>
              <a:t>38,</a:t>
            </a:r>
            <a:r>
              <a:rPr sz="1600" b="1" dirty="0">
                <a:latin typeface="Calibri"/>
                <a:cs typeface="Calibri"/>
              </a:rPr>
              <a:t>	</a:t>
            </a:r>
            <a:r>
              <a:rPr sz="1600" b="1" spc="-10" dirty="0">
                <a:latin typeface="Calibri"/>
                <a:cs typeface="Calibri"/>
              </a:rPr>
              <a:t>Графа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4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=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сумме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граф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5,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7,</a:t>
            </a:r>
            <a:r>
              <a:rPr sz="1600" b="1" spc="-2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14,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17,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18,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19,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21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и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22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по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всем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строкам</a:t>
            </a:r>
            <a:endParaRPr sz="16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800"/>
              </a:spcBef>
            </a:pPr>
            <a:r>
              <a:rPr sz="1600" b="1" dirty="0">
                <a:latin typeface="Calibri"/>
                <a:cs typeface="Calibri"/>
              </a:rPr>
              <a:t>41,</a:t>
            </a:r>
            <a:r>
              <a:rPr sz="1600" b="1" spc="-1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42,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62,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79,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86,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87</a:t>
            </a:r>
            <a:r>
              <a:rPr sz="1600" b="1" spc="-1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и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88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по</a:t>
            </a:r>
            <a:r>
              <a:rPr sz="1600" b="1" spc="-25" dirty="0">
                <a:latin typeface="Calibri"/>
                <a:cs typeface="Calibri"/>
              </a:rPr>
              <a:t> </a:t>
            </a:r>
            <a:r>
              <a:rPr sz="1600" b="1" dirty="0">
                <a:latin typeface="Calibri"/>
                <a:cs typeface="Calibri"/>
              </a:rPr>
              <a:t>всем</a:t>
            </a:r>
            <a:r>
              <a:rPr sz="1600" b="1" spc="-30" dirty="0">
                <a:latin typeface="Calibri"/>
                <a:cs typeface="Calibri"/>
              </a:rPr>
              <a:t> </a:t>
            </a:r>
            <a:r>
              <a:rPr sz="1600" b="1" spc="-10" dirty="0">
                <a:latin typeface="Calibri"/>
                <a:cs typeface="Calibri"/>
              </a:rPr>
              <a:t>графам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657593" y="4112132"/>
            <a:ext cx="37979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dirty="0">
                <a:latin typeface="Calibri"/>
                <a:cs typeface="Calibri"/>
              </a:rPr>
              <a:t>Строка</a:t>
            </a:r>
            <a:r>
              <a:rPr sz="1800" spc="-3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84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графы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9</a:t>
            </a:r>
            <a:r>
              <a:rPr sz="1800" spc="-2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=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Строке</a:t>
            </a:r>
            <a:r>
              <a:rPr sz="1800" spc="-1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79</a:t>
            </a:r>
            <a:r>
              <a:rPr sz="1800" spc="-35" dirty="0">
                <a:latin typeface="Calibri"/>
                <a:cs typeface="Calibri"/>
              </a:rPr>
              <a:t> </a:t>
            </a:r>
            <a:r>
              <a:rPr sz="1800" dirty="0">
                <a:latin typeface="Calibri"/>
                <a:cs typeface="Calibri"/>
              </a:rPr>
              <a:t>графы</a:t>
            </a:r>
            <a:r>
              <a:rPr sz="1800" spc="-40" dirty="0">
                <a:latin typeface="Calibri"/>
                <a:cs typeface="Calibri"/>
              </a:rPr>
              <a:t> </a:t>
            </a:r>
            <a:r>
              <a:rPr sz="1800" spc="-50" dirty="0">
                <a:latin typeface="Calibri"/>
                <a:cs typeface="Calibri"/>
              </a:rPr>
              <a:t>9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3863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1902</Words>
  <Application>Microsoft Office PowerPoint</Application>
  <PresentationFormat>Произвольный</PresentationFormat>
  <Paragraphs>161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Office Theme</vt:lpstr>
      <vt:lpstr>Презентация PowerPoint</vt:lpstr>
      <vt:lpstr>Изменения в структуре 57 формы</vt:lpstr>
      <vt:lpstr>Заполнение Формы 57</vt:lpstr>
      <vt:lpstr>Заполнение Формы 57</vt:lpstr>
      <vt:lpstr>Изменения порядка учёта травм и заполнения Формы 57</vt:lpstr>
      <vt:lpstr>Порядок учёта травм в первичной медицинской документации</vt:lpstr>
      <vt:lpstr>Порядок учёта травм в первичной медицинской документации</vt:lpstr>
      <vt:lpstr>Порядок учёта травм в первичной медицинской документации</vt:lpstr>
      <vt:lpstr>Внутриформенный контроль формы № 57</vt:lpstr>
      <vt:lpstr>Логический контроль</vt:lpstr>
      <vt:lpstr>Пояснительная записка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Соломянник Ирина Анатольевна</dc:creator>
  <cp:lastModifiedBy>Алена Александровна Кандеева</cp:lastModifiedBy>
  <cp:revision>1</cp:revision>
  <dcterms:created xsi:type="dcterms:W3CDTF">2025-12-16T23:50:09Z</dcterms:created>
  <dcterms:modified xsi:type="dcterms:W3CDTF">2025-12-16T23:52:37Z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2025-12-12T00:00:00Z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2025-12-16T00:00:00Z</vt:filetime>
  </property>
  <property fmtid="{D5CDD505-2E9C-101B-9397-08002B2CF9AE}" pid="5" name="Producer">
    <vt:lpwstr>Microsoft® PowerPoint® 2019</vt:lpwstr>
  </property>
</Properties>
</file>